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Balmy" charset="1" panose="00000000000000000000"/>
      <p:regular r:id="rId28"/>
    </p:embeddedFont>
    <p:embeddedFont>
      <p:font typeface="Childos Arabic" charset="1" panose="00000500000000000000"/>
      <p:regular r:id="rId29"/>
    </p:embeddedFont>
    <p:embeddedFont>
      <p:font typeface="Childos Arabic Light" charset="1" panose="00000400000000000000"/>
      <p:regular r:id="rId30"/>
    </p:embeddedFont>
    <p:embeddedFont>
      <p:font typeface="Childos Arabic Semi-Bold" charset="1" panose="00000700000000000000"/>
      <p:regular r:id="rId31"/>
    </p:embeddedFont>
    <p:embeddedFont>
      <p:font typeface="Childos Arabic Bold" charset="1" panose="00000800000000000000"/>
      <p:regular r:id="rId32"/>
    </p:embeddedFont>
    <p:embeddedFont>
      <p:font typeface="Canva Sans" charset="1" panose="020B0503030501040103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7.png" Type="http://schemas.openxmlformats.org/officeDocument/2006/relationships/image"/><Relationship Id="rId7" Target="../media/image1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6002" y="-387378"/>
            <a:ext cx="20780004" cy="11061757"/>
            <a:chOff x="0" y="0"/>
            <a:chExt cx="27706672" cy="14749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322997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645993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18645993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9322997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0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283299" y="8967304"/>
            <a:ext cx="20854598" cy="4295913"/>
            <a:chOff x="0" y="0"/>
            <a:chExt cx="5492569" cy="11314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92569" cy="1131434"/>
            </a:xfrm>
            <a:custGeom>
              <a:avLst/>
              <a:gdLst/>
              <a:ahLst/>
              <a:cxnLst/>
              <a:rect r="r" b="b" t="t" l="l"/>
              <a:pathLst>
                <a:path h="1131434" w="5492569">
                  <a:moveTo>
                    <a:pt x="0" y="0"/>
                  </a:moveTo>
                  <a:lnTo>
                    <a:pt x="5492569" y="0"/>
                  </a:lnTo>
                  <a:lnTo>
                    <a:pt x="5492569" y="1131434"/>
                  </a:lnTo>
                  <a:lnTo>
                    <a:pt x="0" y="1131434"/>
                  </a:lnTo>
                  <a:close/>
                </a:path>
              </a:pathLst>
            </a:custGeom>
            <a:solidFill>
              <a:srgbClr val="FCCE5D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92569" cy="1169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602697" y="4861416"/>
            <a:ext cx="19493395" cy="4739821"/>
            <a:chOff x="0" y="0"/>
            <a:chExt cx="25991193" cy="63197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8812267" y="143902"/>
              <a:ext cx="7981723" cy="6175858"/>
            </a:xfrm>
            <a:custGeom>
              <a:avLst/>
              <a:gdLst/>
              <a:ahLst/>
              <a:cxnLst/>
              <a:rect r="r" b="b" t="t" l="l"/>
              <a:pathLst>
                <a:path h="6175858" w="7981723">
                  <a:moveTo>
                    <a:pt x="0" y="0"/>
                  </a:moveTo>
                  <a:lnTo>
                    <a:pt x="7981723" y="0"/>
                  </a:lnTo>
                  <a:lnTo>
                    <a:pt x="7981723" y="6175859"/>
                  </a:lnTo>
                  <a:lnTo>
                    <a:pt x="0" y="617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562401" y="31978"/>
              <a:ext cx="9428791" cy="6175858"/>
            </a:xfrm>
            <a:custGeom>
              <a:avLst/>
              <a:gdLst/>
              <a:ahLst/>
              <a:cxnLst/>
              <a:rect r="r" b="b" t="t" l="l"/>
              <a:pathLst>
                <a:path h="6175858" w="9428791">
                  <a:moveTo>
                    <a:pt x="0" y="0"/>
                  </a:moveTo>
                  <a:lnTo>
                    <a:pt x="9428792" y="0"/>
                  </a:lnTo>
                  <a:lnTo>
                    <a:pt x="9428792" y="6175859"/>
                  </a:lnTo>
                  <a:lnTo>
                    <a:pt x="0" y="617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49420" cy="6175858"/>
            </a:xfrm>
            <a:custGeom>
              <a:avLst/>
              <a:gdLst/>
              <a:ahLst/>
              <a:cxnLst/>
              <a:rect r="r" b="b" t="t" l="l"/>
              <a:pathLst>
                <a:path h="6175858" w="9149420">
                  <a:moveTo>
                    <a:pt x="0" y="0"/>
                  </a:moveTo>
                  <a:lnTo>
                    <a:pt x="9149420" y="0"/>
                  </a:lnTo>
                  <a:lnTo>
                    <a:pt x="9149420" y="6175858"/>
                  </a:lnTo>
                  <a:lnTo>
                    <a:pt x="0" y="6175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28700" y="1843644"/>
            <a:ext cx="16230600" cy="1564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1"/>
              </a:lnSpc>
            </a:pPr>
            <a:r>
              <a:rPr lang="en-US" sz="11347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Needfinding report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32269" y="3543558"/>
            <a:ext cx="13823462" cy="123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4"/>
              </a:lnSpc>
            </a:pPr>
            <a:r>
              <a:rPr lang="en-US" sz="4590">
                <a:solidFill>
                  <a:srgbClr val="8D5D39"/>
                </a:solidFill>
                <a:latin typeface="Balmy"/>
                <a:ea typeface="Balmy"/>
                <a:cs typeface="Balmy"/>
                <a:sym typeface="Balmy"/>
              </a:rPr>
              <a:t> challenges &amp; opportunities in international college applications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46245" y="-387378"/>
            <a:ext cx="13787757" cy="11061757"/>
            <a:chOff x="0" y="0"/>
            <a:chExt cx="18383676" cy="14749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322997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9322997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283299" y="-1666590"/>
            <a:ext cx="10254039" cy="13620180"/>
            <a:chOff x="0" y="0"/>
            <a:chExt cx="2700652" cy="35872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00652" cy="3587208"/>
            </a:xfrm>
            <a:custGeom>
              <a:avLst/>
              <a:gdLst/>
              <a:ahLst/>
              <a:cxnLst/>
              <a:rect r="r" b="b" t="t" l="l"/>
              <a:pathLst>
                <a:path h="3587208" w="2700652">
                  <a:moveTo>
                    <a:pt x="0" y="0"/>
                  </a:moveTo>
                  <a:lnTo>
                    <a:pt x="2700652" y="0"/>
                  </a:lnTo>
                  <a:lnTo>
                    <a:pt x="2700652" y="3587208"/>
                  </a:lnTo>
                  <a:lnTo>
                    <a:pt x="0" y="3587208"/>
                  </a:lnTo>
                  <a:close/>
                </a:path>
              </a:pathLst>
            </a:custGeom>
            <a:solidFill>
              <a:srgbClr val="FCCE5D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00652" cy="362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97479" y="-356962"/>
            <a:ext cx="346521" cy="11000925"/>
            <a:chOff x="0" y="0"/>
            <a:chExt cx="462027" cy="14667900"/>
          </a:xfrm>
        </p:grpSpPr>
        <p:sp>
          <p:nvSpPr>
            <p:cNvPr name="Freeform 11" id="11"/>
            <p:cNvSpPr/>
            <p:nvPr/>
          </p:nvSpPr>
          <p:spPr>
            <a:xfrm flipH="false" flipV="false" rot="-5400000">
              <a:off x="-2871170" y="2871170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8"/>
                  </a:lnTo>
                  <a:lnTo>
                    <a:pt x="0" y="30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5400000">
              <a:off x="-2717161" y="5896349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8"/>
                  </a:lnTo>
                  <a:lnTo>
                    <a:pt x="0" y="30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5400000">
              <a:off x="-2717161" y="11488711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9"/>
                  </a:lnTo>
                  <a:lnTo>
                    <a:pt x="0" y="308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82689" y="1181100"/>
            <a:ext cx="6869029" cy="284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3"/>
              </a:lnSpc>
            </a:pPr>
            <a:r>
              <a:rPr lang="en-US" sz="10599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college Counselor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0" y="1047750"/>
            <a:ext cx="6505958" cy="739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Background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0" y="1973036"/>
            <a:ext cx="7257372" cy="361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College counselor with 8 years of experience</a:t>
            </a: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He mostly helped students in Asia, he works in Vietnam, Mainland China, and now in Hong Kong </a:t>
            </a:r>
          </a:p>
          <a:p>
            <a:pPr algn="l" marL="626109" indent="-313054" lvl="1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He worked in international schools and private college application consulting companies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4705" y="4137132"/>
            <a:ext cx="7627658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Hong Kong/China 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Working with over 40 students this year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8 years of experience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Interview Format: Zoom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313610" y="6749479"/>
            <a:ext cx="4549849" cy="2980151"/>
          </a:xfrm>
          <a:custGeom>
            <a:avLst/>
            <a:gdLst/>
            <a:ahLst/>
            <a:cxnLst/>
            <a:rect r="r" b="b" t="t" l="l"/>
            <a:pathLst>
              <a:path h="2980151" w="4549849">
                <a:moveTo>
                  <a:pt x="0" y="0"/>
                </a:moveTo>
                <a:lnTo>
                  <a:pt x="4549848" y="0"/>
                </a:lnTo>
                <a:lnTo>
                  <a:pt x="4549848" y="2980151"/>
                </a:lnTo>
                <a:lnTo>
                  <a:pt x="0" y="29801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0" y="5708633"/>
            <a:ext cx="6505958" cy="739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Key Quotes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0" y="6629400"/>
            <a:ext cx="7257372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“When you have to make sure the students go to schools with high rankings, that mentorship part goes away.” </a:t>
            </a:r>
          </a:p>
          <a:p>
            <a:pPr algn="l" marL="647698" indent="-323849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“There are so many things that could be done to help us organize data.”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6002" y="-387378"/>
            <a:ext cx="20780004" cy="11061757"/>
            <a:chOff x="0" y="0"/>
            <a:chExt cx="27706672" cy="14749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322997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645993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18645993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9322997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0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981896" y="6086137"/>
            <a:ext cx="2123334" cy="1825752"/>
            <a:chOff x="0" y="0"/>
            <a:chExt cx="559232" cy="4808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9232" cy="480856"/>
            </a:xfrm>
            <a:custGeom>
              <a:avLst/>
              <a:gdLst/>
              <a:ahLst/>
              <a:cxnLst/>
              <a:rect r="r" b="b" t="t" l="l"/>
              <a:pathLst>
                <a:path h="480856" w="559232">
                  <a:moveTo>
                    <a:pt x="185952" y="0"/>
                  </a:moveTo>
                  <a:lnTo>
                    <a:pt x="373280" y="0"/>
                  </a:lnTo>
                  <a:cubicBezTo>
                    <a:pt x="475978" y="0"/>
                    <a:pt x="559232" y="83253"/>
                    <a:pt x="559232" y="185952"/>
                  </a:cubicBezTo>
                  <a:lnTo>
                    <a:pt x="559232" y="294904"/>
                  </a:lnTo>
                  <a:cubicBezTo>
                    <a:pt x="559232" y="397603"/>
                    <a:pt x="475978" y="480856"/>
                    <a:pt x="373280" y="480856"/>
                  </a:cubicBezTo>
                  <a:lnTo>
                    <a:pt x="185952" y="480856"/>
                  </a:lnTo>
                  <a:cubicBezTo>
                    <a:pt x="83253" y="480856"/>
                    <a:pt x="0" y="397603"/>
                    <a:pt x="0" y="294904"/>
                  </a:cubicBezTo>
                  <a:lnTo>
                    <a:pt x="0" y="185952"/>
                  </a:lnTo>
                  <a:cubicBezTo>
                    <a:pt x="0" y="83253"/>
                    <a:pt x="83253" y="0"/>
                    <a:pt x="185952" y="0"/>
                  </a:cubicBezTo>
                  <a:close/>
                </a:path>
              </a:pathLst>
            </a:custGeom>
            <a:solidFill>
              <a:srgbClr val="FFF8E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59232" cy="5189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this does haha 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611368" y="5143500"/>
            <a:ext cx="1711776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V="true">
            <a:off x="9124950" y="951009"/>
            <a:ext cx="0" cy="89055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563882" y="318683"/>
            <a:ext cx="1605989" cy="1560937"/>
            <a:chOff x="0" y="0"/>
            <a:chExt cx="422976" cy="4111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2977" cy="411111"/>
            </a:xfrm>
            <a:custGeom>
              <a:avLst/>
              <a:gdLst/>
              <a:ahLst/>
              <a:cxnLst/>
              <a:rect r="r" b="b" t="t" l="l"/>
              <a:pathLst>
                <a:path h="411111" w="422977">
                  <a:moveTo>
                    <a:pt x="205556" y="0"/>
                  </a:moveTo>
                  <a:lnTo>
                    <a:pt x="217421" y="0"/>
                  </a:lnTo>
                  <a:cubicBezTo>
                    <a:pt x="330946" y="0"/>
                    <a:pt x="422977" y="92030"/>
                    <a:pt x="422977" y="205556"/>
                  </a:cubicBezTo>
                  <a:lnTo>
                    <a:pt x="422977" y="205556"/>
                  </a:lnTo>
                  <a:cubicBezTo>
                    <a:pt x="422977" y="319081"/>
                    <a:pt x="330946" y="411111"/>
                    <a:pt x="217421" y="411111"/>
                  </a:cubicBezTo>
                  <a:lnTo>
                    <a:pt x="205556" y="411111"/>
                  </a:lnTo>
                  <a:cubicBezTo>
                    <a:pt x="92030" y="411111"/>
                    <a:pt x="0" y="319081"/>
                    <a:pt x="0" y="205556"/>
                  </a:cubicBezTo>
                  <a:lnTo>
                    <a:pt x="0" y="205556"/>
                  </a:lnTo>
                  <a:cubicBezTo>
                    <a:pt x="0" y="92030"/>
                    <a:pt x="92030" y="0"/>
                    <a:pt x="2055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22976" cy="449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Asian parents prioritizes school rankings more than if the student match the school 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369502" y="460755"/>
            <a:ext cx="11510897" cy="490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3500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hk counselor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44976" y="1175650"/>
            <a:ext cx="1023480" cy="56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7"/>
              </a:lnSpc>
            </a:pPr>
            <a:r>
              <a:rPr lang="en-US" sz="3147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SAY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44976" y="5391150"/>
            <a:ext cx="1023480" cy="56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7"/>
              </a:lnSpc>
            </a:pPr>
            <a:r>
              <a:rPr lang="en-US" sz="3147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DO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84607" y="1175650"/>
            <a:ext cx="1560436" cy="56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7"/>
              </a:lnSpc>
            </a:pPr>
            <a:r>
              <a:rPr lang="en-US" sz="3147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THINK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58350" y="5391150"/>
            <a:ext cx="1023480" cy="56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7"/>
              </a:lnSpc>
            </a:pPr>
            <a:r>
              <a:rPr lang="en-US" sz="3147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FEEL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11368" y="5468041"/>
            <a:ext cx="1627566" cy="1530972"/>
            <a:chOff x="0" y="0"/>
            <a:chExt cx="428659" cy="4032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28659" cy="403219"/>
            </a:xfrm>
            <a:custGeom>
              <a:avLst/>
              <a:gdLst/>
              <a:ahLst/>
              <a:cxnLst/>
              <a:rect r="r" b="b" t="t" l="l"/>
              <a:pathLst>
                <a:path h="403219" w="428659">
                  <a:moveTo>
                    <a:pt x="201609" y="0"/>
                  </a:moveTo>
                  <a:lnTo>
                    <a:pt x="227050" y="0"/>
                  </a:lnTo>
                  <a:cubicBezTo>
                    <a:pt x="280520" y="0"/>
                    <a:pt x="331800" y="21241"/>
                    <a:pt x="369609" y="59050"/>
                  </a:cubicBezTo>
                  <a:cubicBezTo>
                    <a:pt x="407418" y="96859"/>
                    <a:pt x="428659" y="148139"/>
                    <a:pt x="428659" y="201609"/>
                  </a:cubicBezTo>
                  <a:lnTo>
                    <a:pt x="428659" y="201609"/>
                  </a:lnTo>
                  <a:cubicBezTo>
                    <a:pt x="428659" y="312955"/>
                    <a:pt x="338396" y="403219"/>
                    <a:pt x="227050" y="403219"/>
                  </a:cubicBezTo>
                  <a:lnTo>
                    <a:pt x="201609" y="403219"/>
                  </a:lnTo>
                  <a:cubicBezTo>
                    <a:pt x="148139" y="403219"/>
                    <a:pt x="96859" y="381978"/>
                    <a:pt x="59050" y="344169"/>
                  </a:cubicBezTo>
                  <a:cubicBezTo>
                    <a:pt x="21241" y="306360"/>
                    <a:pt x="0" y="255080"/>
                    <a:pt x="0" y="201609"/>
                  </a:cubicBezTo>
                  <a:lnTo>
                    <a:pt x="0" y="201609"/>
                  </a:lnTo>
                  <a:cubicBezTo>
                    <a:pt x="0" y="148139"/>
                    <a:pt x="21241" y="96859"/>
                    <a:pt x="59050" y="59050"/>
                  </a:cubicBezTo>
                  <a:cubicBezTo>
                    <a:pt x="96859" y="21241"/>
                    <a:pt x="148139" y="0"/>
                    <a:pt x="20160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28659" cy="441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Try to find the best match for students, introduce liberal arts colleges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554618" y="584193"/>
            <a:ext cx="1895678" cy="922969"/>
            <a:chOff x="0" y="0"/>
            <a:chExt cx="499273" cy="24308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99273" cy="243086"/>
            </a:xfrm>
            <a:custGeom>
              <a:avLst/>
              <a:gdLst/>
              <a:ahLst/>
              <a:cxnLst/>
              <a:rect r="r" b="b" t="t" l="l"/>
              <a:pathLst>
                <a:path h="243086" w="499273">
                  <a:moveTo>
                    <a:pt x="121543" y="0"/>
                  </a:moveTo>
                  <a:lnTo>
                    <a:pt x="377730" y="0"/>
                  </a:lnTo>
                  <a:cubicBezTo>
                    <a:pt x="409965" y="0"/>
                    <a:pt x="440880" y="12805"/>
                    <a:pt x="463674" y="35599"/>
                  </a:cubicBezTo>
                  <a:cubicBezTo>
                    <a:pt x="486468" y="58393"/>
                    <a:pt x="499273" y="89308"/>
                    <a:pt x="499273" y="121543"/>
                  </a:cubicBezTo>
                  <a:lnTo>
                    <a:pt x="499273" y="121543"/>
                  </a:lnTo>
                  <a:cubicBezTo>
                    <a:pt x="499273" y="153779"/>
                    <a:pt x="486468" y="184694"/>
                    <a:pt x="463674" y="207487"/>
                  </a:cubicBezTo>
                  <a:cubicBezTo>
                    <a:pt x="440880" y="230281"/>
                    <a:pt x="409965" y="243086"/>
                    <a:pt x="377730" y="243086"/>
                  </a:cubicBezTo>
                  <a:lnTo>
                    <a:pt x="121543" y="243086"/>
                  </a:lnTo>
                  <a:cubicBezTo>
                    <a:pt x="89308" y="243086"/>
                    <a:pt x="58393" y="230281"/>
                    <a:pt x="35599" y="207487"/>
                  </a:cubicBezTo>
                  <a:cubicBezTo>
                    <a:pt x="12805" y="184694"/>
                    <a:pt x="0" y="153779"/>
                    <a:pt x="0" y="121543"/>
                  </a:cubicBezTo>
                  <a:lnTo>
                    <a:pt x="0" y="121543"/>
                  </a:lnTo>
                  <a:cubicBezTo>
                    <a:pt x="0" y="89308"/>
                    <a:pt x="12805" y="58393"/>
                    <a:pt x="35599" y="35599"/>
                  </a:cubicBezTo>
                  <a:cubicBezTo>
                    <a:pt x="58393" y="12805"/>
                    <a:pt x="89308" y="0"/>
                    <a:pt x="12154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499273" cy="281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Mentoring the students is important 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007329" y="5430252"/>
            <a:ext cx="1695394" cy="1606550"/>
            <a:chOff x="0" y="0"/>
            <a:chExt cx="446523" cy="42312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46523" cy="423124"/>
            </a:xfrm>
            <a:custGeom>
              <a:avLst/>
              <a:gdLst/>
              <a:ahLst/>
              <a:cxnLst/>
              <a:rect r="r" b="b" t="t" l="l"/>
              <a:pathLst>
                <a:path h="423124" w="446523">
                  <a:moveTo>
                    <a:pt x="211562" y="0"/>
                  </a:moveTo>
                  <a:lnTo>
                    <a:pt x="234961" y="0"/>
                  </a:lnTo>
                  <a:cubicBezTo>
                    <a:pt x="351804" y="0"/>
                    <a:pt x="446523" y="94720"/>
                    <a:pt x="446523" y="211562"/>
                  </a:cubicBezTo>
                  <a:lnTo>
                    <a:pt x="446523" y="211562"/>
                  </a:lnTo>
                  <a:cubicBezTo>
                    <a:pt x="446523" y="267672"/>
                    <a:pt x="424234" y="321484"/>
                    <a:pt x="384558" y="361159"/>
                  </a:cubicBezTo>
                  <a:cubicBezTo>
                    <a:pt x="344883" y="400835"/>
                    <a:pt x="291071" y="423124"/>
                    <a:pt x="234961" y="423124"/>
                  </a:cubicBezTo>
                  <a:lnTo>
                    <a:pt x="211562" y="423124"/>
                  </a:lnTo>
                  <a:cubicBezTo>
                    <a:pt x="94720" y="423124"/>
                    <a:pt x="0" y="328405"/>
                    <a:pt x="0" y="211562"/>
                  </a:cubicBezTo>
                  <a:lnTo>
                    <a:pt x="0" y="211562"/>
                  </a:lnTo>
                  <a:cubicBezTo>
                    <a:pt x="0" y="94720"/>
                    <a:pt x="94720" y="0"/>
                    <a:pt x="21156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46523" cy="461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Frustrated about the situation with international schools and private companies that they prioritize profit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640343" y="1737630"/>
            <a:ext cx="2062379" cy="1462488"/>
            <a:chOff x="0" y="0"/>
            <a:chExt cx="543178" cy="38518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43178" cy="385182"/>
            </a:xfrm>
            <a:custGeom>
              <a:avLst/>
              <a:gdLst/>
              <a:ahLst/>
              <a:cxnLst/>
              <a:rect r="r" b="b" t="t" l="l"/>
              <a:pathLst>
                <a:path h="385182" w="543178">
                  <a:moveTo>
                    <a:pt x="191448" y="0"/>
                  </a:moveTo>
                  <a:lnTo>
                    <a:pt x="351730" y="0"/>
                  </a:lnTo>
                  <a:cubicBezTo>
                    <a:pt x="402505" y="0"/>
                    <a:pt x="451201" y="20170"/>
                    <a:pt x="487104" y="56074"/>
                  </a:cubicBezTo>
                  <a:cubicBezTo>
                    <a:pt x="523008" y="91977"/>
                    <a:pt x="543178" y="140673"/>
                    <a:pt x="543178" y="191448"/>
                  </a:cubicBezTo>
                  <a:lnTo>
                    <a:pt x="543178" y="193734"/>
                  </a:lnTo>
                  <a:cubicBezTo>
                    <a:pt x="543178" y="299468"/>
                    <a:pt x="457464" y="385182"/>
                    <a:pt x="351730" y="385182"/>
                  </a:cubicBezTo>
                  <a:lnTo>
                    <a:pt x="191448" y="385182"/>
                  </a:lnTo>
                  <a:cubicBezTo>
                    <a:pt x="140673" y="385182"/>
                    <a:pt x="91977" y="365012"/>
                    <a:pt x="56074" y="329108"/>
                  </a:cubicBezTo>
                  <a:cubicBezTo>
                    <a:pt x="20170" y="293205"/>
                    <a:pt x="0" y="244509"/>
                    <a:pt x="0" y="193734"/>
                  </a:cubicBezTo>
                  <a:lnTo>
                    <a:pt x="0" y="191448"/>
                  </a:lnTo>
                  <a:cubicBezTo>
                    <a:pt x="0" y="140673"/>
                    <a:pt x="20170" y="91977"/>
                    <a:pt x="56074" y="56074"/>
                  </a:cubicBezTo>
                  <a:cubicBezTo>
                    <a:pt x="91977" y="20170"/>
                    <a:pt x="140673" y="0"/>
                    <a:pt x="191448" y="0"/>
                  </a:cubicBezTo>
                  <a:close/>
                </a:path>
              </a:pathLst>
            </a:custGeom>
            <a:solidFill>
              <a:srgbClr val="C96E5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543178" cy="423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When it comes to organizing data of students, the most important thing is to keep it simple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522851" y="466618"/>
            <a:ext cx="1767914" cy="1516975"/>
            <a:chOff x="0" y="0"/>
            <a:chExt cx="465623" cy="39953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65623" cy="399532"/>
            </a:xfrm>
            <a:custGeom>
              <a:avLst/>
              <a:gdLst/>
              <a:ahLst/>
              <a:cxnLst/>
              <a:rect r="r" b="b" t="t" l="l"/>
              <a:pathLst>
                <a:path h="399532" w="465623">
                  <a:moveTo>
                    <a:pt x="199766" y="0"/>
                  </a:moveTo>
                  <a:lnTo>
                    <a:pt x="265857" y="0"/>
                  </a:lnTo>
                  <a:cubicBezTo>
                    <a:pt x="376185" y="0"/>
                    <a:pt x="465623" y="89438"/>
                    <a:pt x="465623" y="199766"/>
                  </a:cubicBezTo>
                  <a:lnTo>
                    <a:pt x="465623" y="199766"/>
                  </a:lnTo>
                  <a:cubicBezTo>
                    <a:pt x="465623" y="252748"/>
                    <a:pt x="444577" y="303559"/>
                    <a:pt x="407113" y="341022"/>
                  </a:cubicBezTo>
                  <a:cubicBezTo>
                    <a:pt x="369650" y="378486"/>
                    <a:pt x="318838" y="399532"/>
                    <a:pt x="265857" y="399532"/>
                  </a:cubicBezTo>
                  <a:lnTo>
                    <a:pt x="199766" y="399532"/>
                  </a:lnTo>
                  <a:cubicBezTo>
                    <a:pt x="146785" y="399532"/>
                    <a:pt x="95974" y="378486"/>
                    <a:pt x="58510" y="341022"/>
                  </a:cubicBezTo>
                  <a:cubicBezTo>
                    <a:pt x="21047" y="303559"/>
                    <a:pt x="0" y="252748"/>
                    <a:pt x="0" y="199766"/>
                  </a:cubicBezTo>
                  <a:lnTo>
                    <a:pt x="0" y="199766"/>
                  </a:lnTo>
                  <a:cubicBezTo>
                    <a:pt x="0" y="146785"/>
                    <a:pt x="21047" y="95974"/>
                    <a:pt x="58510" y="58510"/>
                  </a:cubicBezTo>
                  <a:cubicBezTo>
                    <a:pt x="95974" y="21047"/>
                    <a:pt x="146785" y="0"/>
                    <a:pt x="19976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465623" cy="437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College counseling is a very detail oriented job, work depends on students’ case 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01566" y="7220704"/>
            <a:ext cx="1611710" cy="1457495"/>
            <a:chOff x="0" y="0"/>
            <a:chExt cx="424483" cy="38386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24483" cy="383867"/>
            </a:xfrm>
            <a:custGeom>
              <a:avLst/>
              <a:gdLst/>
              <a:ahLst/>
              <a:cxnLst/>
              <a:rect r="r" b="b" t="t" l="l"/>
              <a:pathLst>
                <a:path h="383867" w="424483">
                  <a:moveTo>
                    <a:pt x="191934" y="0"/>
                  </a:moveTo>
                  <a:lnTo>
                    <a:pt x="232550" y="0"/>
                  </a:lnTo>
                  <a:cubicBezTo>
                    <a:pt x="283454" y="0"/>
                    <a:pt x="332273" y="20222"/>
                    <a:pt x="368267" y="56216"/>
                  </a:cubicBezTo>
                  <a:cubicBezTo>
                    <a:pt x="404262" y="92211"/>
                    <a:pt x="424483" y="141030"/>
                    <a:pt x="424483" y="191934"/>
                  </a:cubicBezTo>
                  <a:lnTo>
                    <a:pt x="424483" y="191934"/>
                  </a:lnTo>
                  <a:cubicBezTo>
                    <a:pt x="424483" y="297936"/>
                    <a:pt x="338552" y="383867"/>
                    <a:pt x="232550" y="383867"/>
                  </a:cubicBezTo>
                  <a:lnTo>
                    <a:pt x="191934" y="383867"/>
                  </a:lnTo>
                  <a:cubicBezTo>
                    <a:pt x="85932" y="383867"/>
                    <a:pt x="0" y="297936"/>
                    <a:pt x="0" y="191934"/>
                  </a:cubicBezTo>
                  <a:lnTo>
                    <a:pt x="0" y="191934"/>
                  </a:lnTo>
                  <a:cubicBezTo>
                    <a:pt x="0" y="85932"/>
                    <a:pt x="85932" y="0"/>
                    <a:pt x="191934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424483" cy="421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Check essays for each school every year to make sure information is up to date 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563647" y="5468041"/>
            <a:ext cx="1875704" cy="1362287"/>
            <a:chOff x="0" y="0"/>
            <a:chExt cx="494013" cy="35879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94013" cy="358792"/>
            </a:xfrm>
            <a:custGeom>
              <a:avLst/>
              <a:gdLst/>
              <a:ahLst/>
              <a:cxnLst/>
              <a:rect r="r" b="b" t="t" l="l"/>
              <a:pathLst>
                <a:path h="358792" w="494013">
                  <a:moveTo>
                    <a:pt x="179396" y="0"/>
                  </a:moveTo>
                  <a:lnTo>
                    <a:pt x="314617" y="0"/>
                  </a:lnTo>
                  <a:cubicBezTo>
                    <a:pt x="413694" y="0"/>
                    <a:pt x="494013" y="80318"/>
                    <a:pt x="494013" y="179396"/>
                  </a:cubicBezTo>
                  <a:lnTo>
                    <a:pt x="494013" y="179396"/>
                  </a:lnTo>
                  <a:cubicBezTo>
                    <a:pt x="494013" y="226975"/>
                    <a:pt x="475112" y="272605"/>
                    <a:pt x="441469" y="306248"/>
                  </a:cubicBezTo>
                  <a:cubicBezTo>
                    <a:pt x="407826" y="339891"/>
                    <a:pt x="362196" y="358792"/>
                    <a:pt x="314617" y="358792"/>
                  </a:cubicBezTo>
                  <a:lnTo>
                    <a:pt x="179396" y="358792"/>
                  </a:lnTo>
                  <a:cubicBezTo>
                    <a:pt x="80318" y="358792"/>
                    <a:pt x="0" y="278473"/>
                    <a:pt x="0" y="179396"/>
                  </a:cubicBezTo>
                  <a:lnTo>
                    <a:pt x="0" y="179396"/>
                  </a:lnTo>
                  <a:cubicBezTo>
                    <a:pt x="0" y="80318"/>
                    <a:pt x="80318" y="0"/>
                    <a:pt x="17939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494013" cy="396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Use excel sheets to keep track of student activity list and sometimes make mistakes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401175" y="1782659"/>
            <a:ext cx="1743868" cy="1358900"/>
            <a:chOff x="0" y="0"/>
            <a:chExt cx="459290" cy="3579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59290" cy="357900"/>
            </a:xfrm>
            <a:custGeom>
              <a:avLst/>
              <a:gdLst/>
              <a:ahLst/>
              <a:cxnLst/>
              <a:rect r="r" b="b" t="t" l="l"/>
              <a:pathLst>
                <a:path h="357900" w="459290">
                  <a:moveTo>
                    <a:pt x="178950" y="0"/>
                  </a:moveTo>
                  <a:lnTo>
                    <a:pt x="280341" y="0"/>
                  </a:lnTo>
                  <a:cubicBezTo>
                    <a:pt x="327801" y="0"/>
                    <a:pt x="373318" y="18854"/>
                    <a:pt x="406877" y="52413"/>
                  </a:cubicBezTo>
                  <a:cubicBezTo>
                    <a:pt x="440437" y="85973"/>
                    <a:pt x="459290" y="131489"/>
                    <a:pt x="459290" y="178950"/>
                  </a:cubicBezTo>
                  <a:lnTo>
                    <a:pt x="459290" y="178950"/>
                  </a:lnTo>
                  <a:cubicBezTo>
                    <a:pt x="459290" y="277781"/>
                    <a:pt x="379172" y="357900"/>
                    <a:pt x="280341" y="357900"/>
                  </a:cubicBezTo>
                  <a:lnTo>
                    <a:pt x="178950" y="357900"/>
                  </a:lnTo>
                  <a:cubicBezTo>
                    <a:pt x="80119" y="357900"/>
                    <a:pt x="0" y="277781"/>
                    <a:pt x="0" y="178950"/>
                  </a:cubicBezTo>
                  <a:lnTo>
                    <a:pt x="0" y="178950"/>
                  </a:lnTo>
                  <a:cubicBezTo>
                    <a:pt x="0" y="80119"/>
                    <a:pt x="80119" y="0"/>
                    <a:pt x="17895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459290" cy="39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The interest of private companies and  schools are sometimes mis aligned with students’ interest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492891" y="3388499"/>
            <a:ext cx="1743868" cy="1337684"/>
            <a:chOff x="0" y="0"/>
            <a:chExt cx="459290" cy="35231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There needs to be a more organized system for summer program applications.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9584607" y="5997024"/>
            <a:ext cx="1743868" cy="1337684"/>
            <a:chOff x="0" y="0"/>
            <a:chExt cx="459290" cy="35231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It’s sad that some students are forced into some schools against their will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1958854" y="7280610"/>
            <a:ext cx="1743868" cy="1337684"/>
            <a:chOff x="0" y="0"/>
            <a:chExt cx="459290" cy="352312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It would be helpful to have some tool to better keep track of student information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2609383" y="2080448"/>
            <a:ext cx="1581773" cy="1262546"/>
            <a:chOff x="0" y="0"/>
            <a:chExt cx="416599" cy="332522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416599" cy="332522"/>
            </a:xfrm>
            <a:custGeom>
              <a:avLst/>
              <a:gdLst/>
              <a:ahLst/>
              <a:cxnLst/>
              <a:rect r="r" b="b" t="t" l="l"/>
              <a:pathLst>
                <a:path h="332522" w="416599">
                  <a:moveTo>
                    <a:pt x="166261" y="0"/>
                  </a:moveTo>
                  <a:lnTo>
                    <a:pt x="250337" y="0"/>
                  </a:lnTo>
                  <a:cubicBezTo>
                    <a:pt x="294433" y="0"/>
                    <a:pt x="336722" y="17517"/>
                    <a:pt x="367902" y="48697"/>
                  </a:cubicBezTo>
                  <a:cubicBezTo>
                    <a:pt x="399082" y="79877"/>
                    <a:pt x="416599" y="122166"/>
                    <a:pt x="416599" y="166261"/>
                  </a:cubicBezTo>
                  <a:lnTo>
                    <a:pt x="416599" y="166261"/>
                  </a:lnTo>
                  <a:cubicBezTo>
                    <a:pt x="416599" y="210356"/>
                    <a:pt x="399082" y="252646"/>
                    <a:pt x="367902" y="283826"/>
                  </a:cubicBezTo>
                  <a:cubicBezTo>
                    <a:pt x="336722" y="315006"/>
                    <a:pt x="294433" y="332522"/>
                    <a:pt x="250337" y="332522"/>
                  </a:cubicBezTo>
                  <a:lnTo>
                    <a:pt x="166261" y="332522"/>
                  </a:lnTo>
                  <a:cubicBezTo>
                    <a:pt x="122166" y="332522"/>
                    <a:pt x="79877" y="315006"/>
                    <a:pt x="48697" y="283826"/>
                  </a:cubicBezTo>
                  <a:cubicBezTo>
                    <a:pt x="17517" y="252646"/>
                    <a:pt x="0" y="210356"/>
                    <a:pt x="0" y="166261"/>
                  </a:cubicBezTo>
                  <a:lnTo>
                    <a:pt x="0" y="166261"/>
                  </a:lnTo>
                  <a:cubicBezTo>
                    <a:pt x="0" y="122166"/>
                    <a:pt x="17517" y="79877"/>
                    <a:pt x="48697" y="48697"/>
                  </a:cubicBezTo>
                  <a:cubicBezTo>
                    <a:pt x="79877" y="17517"/>
                    <a:pt x="122166" y="0"/>
                    <a:pt x="16626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416599" cy="370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Wish I could be more like a mentor to the students but it’s hard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2060723" y="8796938"/>
            <a:ext cx="1743868" cy="1358818"/>
            <a:chOff x="0" y="0"/>
            <a:chExt cx="459290" cy="357878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459290" cy="357878"/>
            </a:xfrm>
            <a:custGeom>
              <a:avLst/>
              <a:gdLst/>
              <a:ahLst/>
              <a:cxnLst/>
              <a:rect r="r" b="b" t="t" l="l"/>
              <a:pathLst>
                <a:path h="357878" w="459290">
                  <a:moveTo>
                    <a:pt x="178939" y="0"/>
                  </a:moveTo>
                  <a:lnTo>
                    <a:pt x="280352" y="0"/>
                  </a:lnTo>
                  <a:cubicBezTo>
                    <a:pt x="327809" y="0"/>
                    <a:pt x="373323" y="18852"/>
                    <a:pt x="406880" y="52410"/>
                  </a:cubicBezTo>
                  <a:cubicBezTo>
                    <a:pt x="440438" y="85968"/>
                    <a:pt x="459290" y="131481"/>
                    <a:pt x="459290" y="178939"/>
                  </a:cubicBezTo>
                  <a:lnTo>
                    <a:pt x="459290" y="178939"/>
                  </a:lnTo>
                  <a:cubicBezTo>
                    <a:pt x="459290" y="277764"/>
                    <a:pt x="379177" y="357878"/>
                    <a:pt x="280352" y="357878"/>
                  </a:cubicBezTo>
                  <a:lnTo>
                    <a:pt x="178939" y="357878"/>
                  </a:lnTo>
                  <a:cubicBezTo>
                    <a:pt x="80114" y="357878"/>
                    <a:pt x="0" y="277764"/>
                    <a:pt x="0" y="178939"/>
                  </a:cubicBezTo>
                  <a:lnTo>
                    <a:pt x="0" y="178939"/>
                  </a:lnTo>
                  <a:cubicBezTo>
                    <a:pt x="0" y="80114"/>
                    <a:pt x="80114" y="0"/>
                    <a:pt x="178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459290" cy="395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A good counselor should grow and motivate the child, not  or predetermine their paths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2594414" y="8752793"/>
            <a:ext cx="1611710" cy="1402963"/>
            <a:chOff x="0" y="0"/>
            <a:chExt cx="424483" cy="369505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424483" cy="369505"/>
            </a:xfrm>
            <a:custGeom>
              <a:avLst/>
              <a:gdLst/>
              <a:ahLst/>
              <a:cxnLst/>
              <a:rect r="r" b="b" t="t" l="l"/>
              <a:pathLst>
                <a:path h="369505" w="424483">
                  <a:moveTo>
                    <a:pt x="184752" y="0"/>
                  </a:moveTo>
                  <a:lnTo>
                    <a:pt x="239731" y="0"/>
                  </a:lnTo>
                  <a:cubicBezTo>
                    <a:pt x="288730" y="0"/>
                    <a:pt x="335723" y="19465"/>
                    <a:pt x="370371" y="54113"/>
                  </a:cubicBezTo>
                  <a:cubicBezTo>
                    <a:pt x="405018" y="88760"/>
                    <a:pt x="424483" y="135753"/>
                    <a:pt x="424483" y="184752"/>
                  </a:cubicBezTo>
                  <a:lnTo>
                    <a:pt x="424483" y="184752"/>
                  </a:lnTo>
                  <a:cubicBezTo>
                    <a:pt x="424483" y="233752"/>
                    <a:pt x="405018" y="280744"/>
                    <a:pt x="370371" y="315392"/>
                  </a:cubicBezTo>
                  <a:cubicBezTo>
                    <a:pt x="335723" y="350040"/>
                    <a:pt x="288730" y="369505"/>
                    <a:pt x="239731" y="369505"/>
                  </a:cubicBezTo>
                  <a:lnTo>
                    <a:pt x="184752" y="369505"/>
                  </a:lnTo>
                  <a:cubicBezTo>
                    <a:pt x="135753" y="369505"/>
                    <a:pt x="88760" y="350040"/>
                    <a:pt x="54113" y="315392"/>
                  </a:cubicBezTo>
                  <a:cubicBezTo>
                    <a:pt x="19465" y="280744"/>
                    <a:pt x="0" y="233752"/>
                    <a:pt x="0" y="184752"/>
                  </a:cubicBezTo>
                  <a:lnTo>
                    <a:pt x="0" y="184752"/>
                  </a:lnTo>
                  <a:cubicBezTo>
                    <a:pt x="0" y="135753"/>
                    <a:pt x="19465" y="88760"/>
                    <a:pt x="54113" y="54113"/>
                  </a:cubicBezTo>
                  <a:cubicBezTo>
                    <a:pt x="88760" y="19465"/>
                    <a:pt x="135753" y="0"/>
                    <a:pt x="184752" y="0"/>
                  </a:cubicBez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424483" cy="407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Used apps like cialfo, but now still using spreadsheet 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558160" y="8826270"/>
            <a:ext cx="1611710" cy="1358818"/>
            <a:chOff x="0" y="0"/>
            <a:chExt cx="424483" cy="357878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424483" cy="357878"/>
            </a:xfrm>
            <a:custGeom>
              <a:avLst/>
              <a:gdLst/>
              <a:ahLst/>
              <a:cxnLst/>
              <a:rect r="r" b="b" t="t" l="l"/>
              <a:pathLst>
                <a:path h="357878" w="424483">
                  <a:moveTo>
                    <a:pt x="178939" y="0"/>
                  </a:moveTo>
                  <a:lnTo>
                    <a:pt x="245544" y="0"/>
                  </a:lnTo>
                  <a:cubicBezTo>
                    <a:pt x="293002" y="0"/>
                    <a:pt x="338516" y="18852"/>
                    <a:pt x="372073" y="52410"/>
                  </a:cubicBezTo>
                  <a:cubicBezTo>
                    <a:pt x="405631" y="85968"/>
                    <a:pt x="424483" y="131481"/>
                    <a:pt x="424483" y="178939"/>
                  </a:cubicBezTo>
                  <a:lnTo>
                    <a:pt x="424483" y="178939"/>
                  </a:lnTo>
                  <a:cubicBezTo>
                    <a:pt x="424483" y="277764"/>
                    <a:pt x="344370" y="357878"/>
                    <a:pt x="245544" y="357878"/>
                  </a:cubicBezTo>
                  <a:lnTo>
                    <a:pt x="178939" y="357878"/>
                  </a:lnTo>
                  <a:cubicBezTo>
                    <a:pt x="80114" y="357878"/>
                    <a:pt x="0" y="277764"/>
                    <a:pt x="0" y="178939"/>
                  </a:cubicBezTo>
                  <a:lnTo>
                    <a:pt x="0" y="178939"/>
                  </a:lnTo>
                  <a:cubicBezTo>
                    <a:pt x="0" y="80114"/>
                    <a:pt x="80114" y="0"/>
                    <a:pt x="178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38100"/>
              <a:ext cx="424483" cy="395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Parents need to pay total deposit up front (no refunds)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9675095" y="7455772"/>
            <a:ext cx="1562893" cy="1370497"/>
            <a:chOff x="0" y="0"/>
            <a:chExt cx="411626" cy="360954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411626" cy="360954"/>
            </a:xfrm>
            <a:custGeom>
              <a:avLst/>
              <a:gdLst/>
              <a:ahLst/>
              <a:cxnLst/>
              <a:rect r="r" b="b" t="t" l="l"/>
              <a:pathLst>
                <a:path h="360954" w="411626">
                  <a:moveTo>
                    <a:pt x="180477" y="0"/>
                  </a:moveTo>
                  <a:lnTo>
                    <a:pt x="231149" y="0"/>
                  </a:lnTo>
                  <a:cubicBezTo>
                    <a:pt x="330824" y="0"/>
                    <a:pt x="411626" y="80802"/>
                    <a:pt x="411626" y="180477"/>
                  </a:cubicBezTo>
                  <a:lnTo>
                    <a:pt x="411626" y="180477"/>
                  </a:lnTo>
                  <a:cubicBezTo>
                    <a:pt x="411626" y="280152"/>
                    <a:pt x="330824" y="360954"/>
                    <a:pt x="231149" y="360954"/>
                  </a:cubicBezTo>
                  <a:lnTo>
                    <a:pt x="180477" y="360954"/>
                  </a:lnTo>
                  <a:cubicBezTo>
                    <a:pt x="80802" y="360954"/>
                    <a:pt x="0" y="280152"/>
                    <a:pt x="0" y="180477"/>
                  </a:cubicBezTo>
                  <a:lnTo>
                    <a:pt x="0" y="180477"/>
                  </a:lnTo>
                  <a:cubicBezTo>
                    <a:pt x="0" y="80802"/>
                    <a:pt x="80802" y="0"/>
                    <a:pt x="18047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38100"/>
              <a:ext cx="411626" cy="399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Frustrated that Asian parents value the rankings of school too much 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1958854" y="3327400"/>
            <a:ext cx="1753947" cy="1606550"/>
            <a:chOff x="0" y="0"/>
            <a:chExt cx="461945" cy="423124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461945" cy="423124"/>
            </a:xfrm>
            <a:custGeom>
              <a:avLst/>
              <a:gdLst/>
              <a:ahLst/>
              <a:cxnLst/>
              <a:rect r="r" b="b" t="t" l="l"/>
              <a:pathLst>
                <a:path h="423124" w="461945">
                  <a:moveTo>
                    <a:pt x="211562" y="0"/>
                  </a:moveTo>
                  <a:lnTo>
                    <a:pt x="250383" y="0"/>
                  </a:lnTo>
                  <a:cubicBezTo>
                    <a:pt x="367225" y="0"/>
                    <a:pt x="461945" y="94720"/>
                    <a:pt x="461945" y="211562"/>
                  </a:cubicBezTo>
                  <a:lnTo>
                    <a:pt x="461945" y="211562"/>
                  </a:lnTo>
                  <a:cubicBezTo>
                    <a:pt x="461945" y="267672"/>
                    <a:pt x="439655" y="321484"/>
                    <a:pt x="399980" y="361159"/>
                  </a:cubicBezTo>
                  <a:cubicBezTo>
                    <a:pt x="360304" y="400835"/>
                    <a:pt x="306493" y="423124"/>
                    <a:pt x="250383" y="423124"/>
                  </a:cubicBezTo>
                  <a:lnTo>
                    <a:pt x="211562" y="423124"/>
                  </a:lnTo>
                  <a:cubicBezTo>
                    <a:pt x="94720" y="423124"/>
                    <a:pt x="0" y="328405"/>
                    <a:pt x="0" y="211562"/>
                  </a:cubicBezTo>
                  <a:lnTo>
                    <a:pt x="0" y="211562"/>
                  </a:lnTo>
                  <a:cubicBezTo>
                    <a:pt x="0" y="94720"/>
                    <a:pt x="94720" y="0"/>
                    <a:pt x="21156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38100"/>
              <a:ext cx="461945" cy="461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Asian parents are hard to work with. Vietnam parents and mainland China parents especially care about school rankings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9675095" y="8896743"/>
            <a:ext cx="1743712" cy="1358900"/>
            <a:chOff x="0" y="0"/>
            <a:chExt cx="459249" cy="35790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459249" cy="357900"/>
            </a:xfrm>
            <a:custGeom>
              <a:avLst/>
              <a:gdLst/>
              <a:ahLst/>
              <a:cxnLst/>
              <a:rect r="r" b="b" t="t" l="l"/>
              <a:pathLst>
                <a:path h="357900" w="459249">
                  <a:moveTo>
                    <a:pt x="178950" y="0"/>
                  </a:moveTo>
                  <a:lnTo>
                    <a:pt x="280299" y="0"/>
                  </a:lnTo>
                  <a:cubicBezTo>
                    <a:pt x="327760" y="0"/>
                    <a:pt x="373276" y="18854"/>
                    <a:pt x="406836" y="52413"/>
                  </a:cubicBezTo>
                  <a:cubicBezTo>
                    <a:pt x="440396" y="85973"/>
                    <a:pt x="459249" y="131489"/>
                    <a:pt x="459249" y="178950"/>
                  </a:cubicBezTo>
                  <a:lnTo>
                    <a:pt x="459249" y="178950"/>
                  </a:lnTo>
                  <a:cubicBezTo>
                    <a:pt x="459249" y="277781"/>
                    <a:pt x="379131" y="357900"/>
                    <a:pt x="280299" y="357900"/>
                  </a:cubicBezTo>
                  <a:lnTo>
                    <a:pt x="178950" y="357900"/>
                  </a:lnTo>
                  <a:cubicBezTo>
                    <a:pt x="80119" y="357900"/>
                    <a:pt x="0" y="277781"/>
                    <a:pt x="0" y="178950"/>
                  </a:cubicBezTo>
                  <a:lnTo>
                    <a:pt x="0" y="178950"/>
                  </a:lnTo>
                  <a:cubicBezTo>
                    <a:pt x="0" y="80119"/>
                    <a:pt x="80119" y="0"/>
                    <a:pt x="17895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38100"/>
              <a:ext cx="459249" cy="39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The work is repetitive but still have to update the information even when the changes are minor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573129" y="2095661"/>
            <a:ext cx="1611710" cy="1168099"/>
            <a:chOff x="0" y="0"/>
            <a:chExt cx="424483" cy="307647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424483" cy="307647"/>
            </a:xfrm>
            <a:custGeom>
              <a:avLst/>
              <a:gdLst/>
              <a:ahLst/>
              <a:cxnLst/>
              <a:rect r="r" b="b" t="t" l="l"/>
              <a:pathLst>
                <a:path h="307647" w="424483">
                  <a:moveTo>
                    <a:pt x="153824" y="0"/>
                  </a:moveTo>
                  <a:lnTo>
                    <a:pt x="270660" y="0"/>
                  </a:lnTo>
                  <a:cubicBezTo>
                    <a:pt x="311456" y="0"/>
                    <a:pt x="350582" y="16206"/>
                    <a:pt x="379429" y="45054"/>
                  </a:cubicBezTo>
                  <a:cubicBezTo>
                    <a:pt x="408277" y="73901"/>
                    <a:pt x="424483" y="113027"/>
                    <a:pt x="424483" y="153824"/>
                  </a:cubicBezTo>
                  <a:lnTo>
                    <a:pt x="424483" y="153824"/>
                  </a:lnTo>
                  <a:cubicBezTo>
                    <a:pt x="424483" y="194620"/>
                    <a:pt x="408277" y="233746"/>
                    <a:pt x="379429" y="262593"/>
                  </a:cubicBezTo>
                  <a:cubicBezTo>
                    <a:pt x="350582" y="291441"/>
                    <a:pt x="311456" y="307647"/>
                    <a:pt x="270660" y="307647"/>
                  </a:cubicBezTo>
                  <a:lnTo>
                    <a:pt x="153824" y="307647"/>
                  </a:lnTo>
                  <a:cubicBezTo>
                    <a:pt x="113027" y="307647"/>
                    <a:pt x="73901" y="291441"/>
                    <a:pt x="45054" y="262593"/>
                  </a:cubicBezTo>
                  <a:cubicBezTo>
                    <a:pt x="16206" y="233746"/>
                    <a:pt x="0" y="194620"/>
                    <a:pt x="0" y="153824"/>
                  </a:cubicBezTo>
                  <a:lnTo>
                    <a:pt x="0" y="153824"/>
                  </a:lnTo>
                  <a:cubicBezTo>
                    <a:pt x="0" y="113027"/>
                    <a:pt x="16206" y="73901"/>
                    <a:pt x="45054" y="45054"/>
                  </a:cubicBezTo>
                  <a:cubicBezTo>
                    <a:pt x="73901" y="16206"/>
                    <a:pt x="113027" y="0"/>
                    <a:pt x="153824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38100"/>
              <a:ext cx="424483" cy="345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It’s difficult to communicate with the parents sometimes</a:t>
              </a: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4934651" y="319736"/>
            <a:ext cx="1581773" cy="1262546"/>
            <a:chOff x="0" y="0"/>
            <a:chExt cx="416599" cy="332522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416599" cy="332522"/>
            </a:xfrm>
            <a:custGeom>
              <a:avLst/>
              <a:gdLst/>
              <a:ahLst/>
              <a:cxnLst/>
              <a:rect r="r" b="b" t="t" l="l"/>
              <a:pathLst>
                <a:path h="332522" w="416599">
                  <a:moveTo>
                    <a:pt x="166261" y="0"/>
                  </a:moveTo>
                  <a:lnTo>
                    <a:pt x="250337" y="0"/>
                  </a:lnTo>
                  <a:cubicBezTo>
                    <a:pt x="294433" y="0"/>
                    <a:pt x="336722" y="17517"/>
                    <a:pt x="367902" y="48697"/>
                  </a:cubicBezTo>
                  <a:cubicBezTo>
                    <a:pt x="399082" y="79877"/>
                    <a:pt x="416599" y="122166"/>
                    <a:pt x="416599" y="166261"/>
                  </a:cubicBezTo>
                  <a:lnTo>
                    <a:pt x="416599" y="166261"/>
                  </a:lnTo>
                  <a:cubicBezTo>
                    <a:pt x="416599" y="210356"/>
                    <a:pt x="399082" y="252646"/>
                    <a:pt x="367902" y="283826"/>
                  </a:cubicBezTo>
                  <a:cubicBezTo>
                    <a:pt x="336722" y="315006"/>
                    <a:pt x="294433" y="332522"/>
                    <a:pt x="250337" y="332522"/>
                  </a:cubicBezTo>
                  <a:lnTo>
                    <a:pt x="166261" y="332522"/>
                  </a:lnTo>
                  <a:cubicBezTo>
                    <a:pt x="122166" y="332522"/>
                    <a:pt x="79877" y="315006"/>
                    <a:pt x="48697" y="283826"/>
                  </a:cubicBezTo>
                  <a:cubicBezTo>
                    <a:pt x="17517" y="252646"/>
                    <a:pt x="0" y="210356"/>
                    <a:pt x="0" y="166261"/>
                  </a:cubicBezTo>
                  <a:lnTo>
                    <a:pt x="0" y="166261"/>
                  </a:lnTo>
                  <a:cubicBezTo>
                    <a:pt x="0" y="122166"/>
                    <a:pt x="17517" y="79877"/>
                    <a:pt x="48697" y="48697"/>
                  </a:cubicBezTo>
                  <a:cubicBezTo>
                    <a:pt x="79877" y="17517"/>
                    <a:pt x="122166" y="0"/>
                    <a:pt x="16626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81" id="81"/>
            <p:cNvSpPr txBox="true"/>
            <p:nvPr/>
          </p:nvSpPr>
          <p:spPr>
            <a:xfrm>
              <a:off x="0" y="-38100"/>
              <a:ext cx="416599" cy="370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I like to build a close relationship with students and know them better </a:t>
              </a: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4934651" y="1831694"/>
            <a:ext cx="1581773" cy="1854200"/>
            <a:chOff x="0" y="0"/>
            <a:chExt cx="416599" cy="488349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416599" cy="488349"/>
            </a:xfrm>
            <a:custGeom>
              <a:avLst/>
              <a:gdLst/>
              <a:ahLst/>
              <a:cxnLst/>
              <a:rect r="r" b="b" t="t" l="l"/>
              <a:pathLst>
                <a:path h="488349" w="416599">
                  <a:moveTo>
                    <a:pt x="208299" y="0"/>
                  </a:moveTo>
                  <a:lnTo>
                    <a:pt x="208299" y="0"/>
                  </a:lnTo>
                  <a:cubicBezTo>
                    <a:pt x="263544" y="0"/>
                    <a:pt x="316525" y="21946"/>
                    <a:pt x="355589" y="61009"/>
                  </a:cubicBezTo>
                  <a:cubicBezTo>
                    <a:pt x="394653" y="100073"/>
                    <a:pt x="416599" y="153055"/>
                    <a:pt x="416599" y="208299"/>
                  </a:cubicBezTo>
                  <a:lnTo>
                    <a:pt x="416599" y="280050"/>
                  </a:lnTo>
                  <a:cubicBezTo>
                    <a:pt x="416599" y="335294"/>
                    <a:pt x="394653" y="388276"/>
                    <a:pt x="355589" y="427340"/>
                  </a:cubicBezTo>
                  <a:cubicBezTo>
                    <a:pt x="316525" y="466403"/>
                    <a:pt x="263544" y="488349"/>
                    <a:pt x="208299" y="488349"/>
                  </a:cubicBezTo>
                  <a:lnTo>
                    <a:pt x="208299" y="488349"/>
                  </a:lnTo>
                  <a:cubicBezTo>
                    <a:pt x="153055" y="488349"/>
                    <a:pt x="100073" y="466403"/>
                    <a:pt x="61009" y="427340"/>
                  </a:cubicBezTo>
                  <a:cubicBezTo>
                    <a:pt x="21946" y="388276"/>
                    <a:pt x="0" y="335294"/>
                    <a:pt x="0" y="280050"/>
                  </a:cubicBezTo>
                  <a:lnTo>
                    <a:pt x="0" y="208299"/>
                  </a:lnTo>
                  <a:cubicBezTo>
                    <a:pt x="0" y="153055"/>
                    <a:pt x="21946" y="100073"/>
                    <a:pt x="61009" y="61009"/>
                  </a:cubicBezTo>
                  <a:cubicBezTo>
                    <a:pt x="100073" y="21946"/>
                    <a:pt x="153055" y="0"/>
                    <a:pt x="208299" y="0"/>
                  </a:cubicBez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TextBox 84" id="84"/>
            <p:cNvSpPr txBox="true"/>
            <p:nvPr/>
          </p:nvSpPr>
          <p:spPr>
            <a:xfrm>
              <a:off x="0" y="-38100"/>
              <a:ext cx="416599" cy="526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Counselors’ salary and bonuses are linked to if students get into top schools, and it’s about money for the companies and schools</a:t>
              </a: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573129" y="3482834"/>
            <a:ext cx="1581773" cy="1358900"/>
            <a:chOff x="0" y="0"/>
            <a:chExt cx="416599" cy="357900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416599" cy="357900"/>
            </a:xfrm>
            <a:custGeom>
              <a:avLst/>
              <a:gdLst/>
              <a:ahLst/>
              <a:cxnLst/>
              <a:rect r="r" b="b" t="t" l="l"/>
              <a:pathLst>
                <a:path h="357900" w="416599">
                  <a:moveTo>
                    <a:pt x="178950" y="0"/>
                  </a:moveTo>
                  <a:lnTo>
                    <a:pt x="237649" y="0"/>
                  </a:lnTo>
                  <a:cubicBezTo>
                    <a:pt x="285109" y="0"/>
                    <a:pt x="330626" y="18854"/>
                    <a:pt x="364185" y="52413"/>
                  </a:cubicBezTo>
                  <a:cubicBezTo>
                    <a:pt x="397745" y="85973"/>
                    <a:pt x="416599" y="131489"/>
                    <a:pt x="416599" y="178950"/>
                  </a:cubicBezTo>
                  <a:lnTo>
                    <a:pt x="416599" y="178950"/>
                  </a:lnTo>
                  <a:cubicBezTo>
                    <a:pt x="416599" y="277781"/>
                    <a:pt x="336480" y="357900"/>
                    <a:pt x="237649" y="357900"/>
                  </a:cubicBezTo>
                  <a:lnTo>
                    <a:pt x="178950" y="357900"/>
                  </a:lnTo>
                  <a:cubicBezTo>
                    <a:pt x="80119" y="357900"/>
                    <a:pt x="0" y="277781"/>
                    <a:pt x="0" y="178950"/>
                  </a:cubicBezTo>
                  <a:lnTo>
                    <a:pt x="0" y="178950"/>
                  </a:lnTo>
                  <a:cubicBezTo>
                    <a:pt x="0" y="80119"/>
                    <a:pt x="80119" y="0"/>
                    <a:pt x="17895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0" y="-38100"/>
              <a:ext cx="416599" cy="39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I spend a lot of time organizing student data, I wish there could be a tool that helps with that</a:t>
              </a: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2857578" y="3438244"/>
            <a:ext cx="1581773" cy="1606550"/>
            <a:chOff x="0" y="0"/>
            <a:chExt cx="416599" cy="423124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416599" cy="423124"/>
            </a:xfrm>
            <a:custGeom>
              <a:avLst/>
              <a:gdLst/>
              <a:ahLst/>
              <a:cxnLst/>
              <a:rect r="r" b="b" t="t" l="l"/>
              <a:pathLst>
                <a:path h="423124" w="416599">
                  <a:moveTo>
                    <a:pt x="208299" y="0"/>
                  </a:moveTo>
                  <a:lnTo>
                    <a:pt x="208299" y="0"/>
                  </a:lnTo>
                  <a:cubicBezTo>
                    <a:pt x="263544" y="0"/>
                    <a:pt x="316525" y="21946"/>
                    <a:pt x="355589" y="61009"/>
                  </a:cubicBezTo>
                  <a:cubicBezTo>
                    <a:pt x="394653" y="100073"/>
                    <a:pt x="416599" y="153055"/>
                    <a:pt x="416599" y="208299"/>
                  </a:cubicBezTo>
                  <a:lnTo>
                    <a:pt x="416599" y="214825"/>
                  </a:lnTo>
                  <a:cubicBezTo>
                    <a:pt x="416599" y="270069"/>
                    <a:pt x="394653" y="323051"/>
                    <a:pt x="355589" y="362115"/>
                  </a:cubicBezTo>
                  <a:cubicBezTo>
                    <a:pt x="316525" y="401179"/>
                    <a:pt x="263544" y="423124"/>
                    <a:pt x="208299" y="423124"/>
                  </a:cubicBezTo>
                  <a:lnTo>
                    <a:pt x="208299" y="423124"/>
                  </a:lnTo>
                  <a:cubicBezTo>
                    <a:pt x="153055" y="423124"/>
                    <a:pt x="100073" y="401179"/>
                    <a:pt x="61009" y="362115"/>
                  </a:cubicBezTo>
                  <a:cubicBezTo>
                    <a:pt x="21946" y="323051"/>
                    <a:pt x="0" y="270069"/>
                    <a:pt x="0" y="214825"/>
                  </a:cubicBezTo>
                  <a:lnTo>
                    <a:pt x="0" y="208299"/>
                  </a:lnTo>
                  <a:cubicBezTo>
                    <a:pt x="0" y="153055"/>
                    <a:pt x="21946" y="100073"/>
                    <a:pt x="61009" y="61009"/>
                  </a:cubicBezTo>
                  <a:cubicBezTo>
                    <a:pt x="100073" y="21946"/>
                    <a:pt x="153055" y="0"/>
                    <a:pt x="208299" y="0"/>
                  </a:cubicBez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38100"/>
              <a:ext cx="416599" cy="461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College applications change every year, as a counselor, you need to keep up with the new policies and school-related info</a:t>
              </a: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4972131" y="3933544"/>
            <a:ext cx="1581773" cy="977990"/>
            <a:chOff x="0" y="0"/>
            <a:chExt cx="416599" cy="257578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416599" cy="257578"/>
            </a:xfrm>
            <a:custGeom>
              <a:avLst/>
              <a:gdLst/>
              <a:ahLst/>
              <a:cxnLst/>
              <a:rect r="r" b="b" t="t" l="l"/>
              <a:pathLst>
                <a:path h="257578" w="416599">
                  <a:moveTo>
                    <a:pt x="128789" y="0"/>
                  </a:moveTo>
                  <a:lnTo>
                    <a:pt x="287810" y="0"/>
                  </a:lnTo>
                  <a:cubicBezTo>
                    <a:pt x="321967" y="0"/>
                    <a:pt x="354725" y="13569"/>
                    <a:pt x="378877" y="37721"/>
                  </a:cubicBezTo>
                  <a:cubicBezTo>
                    <a:pt x="403030" y="61874"/>
                    <a:pt x="416599" y="94632"/>
                    <a:pt x="416599" y="128789"/>
                  </a:cubicBezTo>
                  <a:lnTo>
                    <a:pt x="416599" y="128789"/>
                  </a:lnTo>
                  <a:cubicBezTo>
                    <a:pt x="416599" y="199917"/>
                    <a:pt x="358938" y="257578"/>
                    <a:pt x="287810" y="257578"/>
                  </a:cubicBezTo>
                  <a:lnTo>
                    <a:pt x="128789" y="257578"/>
                  </a:lnTo>
                  <a:cubicBezTo>
                    <a:pt x="57661" y="257578"/>
                    <a:pt x="0" y="199917"/>
                    <a:pt x="0" y="128789"/>
                  </a:cubicBezTo>
                  <a:lnTo>
                    <a:pt x="0" y="128789"/>
                  </a:lnTo>
                  <a:cubicBezTo>
                    <a:pt x="0" y="57661"/>
                    <a:pt x="57661" y="0"/>
                    <a:pt x="12878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0" y="-38100"/>
              <a:ext cx="416599" cy="295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Summer programs need a better application system</a:t>
              </a: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7124077" y="1831694"/>
            <a:ext cx="1581773" cy="1606451"/>
            <a:chOff x="0" y="0"/>
            <a:chExt cx="416599" cy="423098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416599" cy="423098"/>
            </a:xfrm>
            <a:custGeom>
              <a:avLst/>
              <a:gdLst/>
              <a:ahLst/>
              <a:cxnLst/>
              <a:rect r="r" b="b" t="t" l="l"/>
              <a:pathLst>
                <a:path h="423098" w="416599">
                  <a:moveTo>
                    <a:pt x="208299" y="0"/>
                  </a:moveTo>
                  <a:lnTo>
                    <a:pt x="208299" y="0"/>
                  </a:lnTo>
                  <a:cubicBezTo>
                    <a:pt x="263544" y="0"/>
                    <a:pt x="316525" y="21946"/>
                    <a:pt x="355589" y="61009"/>
                  </a:cubicBezTo>
                  <a:cubicBezTo>
                    <a:pt x="394653" y="100073"/>
                    <a:pt x="416599" y="153055"/>
                    <a:pt x="416599" y="208299"/>
                  </a:cubicBezTo>
                  <a:lnTo>
                    <a:pt x="416599" y="214799"/>
                  </a:lnTo>
                  <a:cubicBezTo>
                    <a:pt x="416599" y="270043"/>
                    <a:pt x="394653" y="323025"/>
                    <a:pt x="355589" y="362089"/>
                  </a:cubicBezTo>
                  <a:cubicBezTo>
                    <a:pt x="316525" y="401152"/>
                    <a:pt x="263544" y="423098"/>
                    <a:pt x="208299" y="423098"/>
                  </a:cubicBezTo>
                  <a:lnTo>
                    <a:pt x="208299" y="423098"/>
                  </a:lnTo>
                  <a:cubicBezTo>
                    <a:pt x="153055" y="423098"/>
                    <a:pt x="100073" y="401152"/>
                    <a:pt x="61009" y="362089"/>
                  </a:cubicBezTo>
                  <a:cubicBezTo>
                    <a:pt x="21946" y="323025"/>
                    <a:pt x="0" y="270043"/>
                    <a:pt x="0" y="214799"/>
                  </a:cubicBezTo>
                  <a:lnTo>
                    <a:pt x="0" y="208299"/>
                  </a:lnTo>
                  <a:cubicBezTo>
                    <a:pt x="0" y="153055"/>
                    <a:pt x="21946" y="100073"/>
                    <a:pt x="61009" y="61009"/>
                  </a:cubicBezTo>
                  <a:cubicBezTo>
                    <a:pt x="100073" y="21946"/>
                    <a:pt x="153055" y="0"/>
                    <a:pt x="20829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38100"/>
              <a:ext cx="416599" cy="4611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Had many students who went to schools they didn’t like but with higher rankings and feel bad about that</a:t>
              </a: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7086684" y="3610246"/>
            <a:ext cx="1581773" cy="1262546"/>
            <a:chOff x="0" y="0"/>
            <a:chExt cx="416599" cy="332522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416599" cy="332522"/>
            </a:xfrm>
            <a:custGeom>
              <a:avLst/>
              <a:gdLst/>
              <a:ahLst/>
              <a:cxnLst/>
              <a:rect r="r" b="b" t="t" l="l"/>
              <a:pathLst>
                <a:path h="332522" w="416599">
                  <a:moveTo>
                    <a:pt x="166261" y="0"/>
                  </a:moveTo>
                  <a:lnTo>
                    <a:pt x="250337" y="0"/>
                  </a:lnTo>
                  <a:cubicBezTo>
                    <a:pt x="294433" y="0"/>
                    <a:pt x="336722" y="17517"/>
                    <a:pt x="367902" y="48697"/>
                  </a:cubicBezTo>
                  <a:cubicBezTo>
                    <a:pt x="399082" y="79877"/>
                    <a:pt x="416599" y="122166"/>
                    <a:pt x="416599" y="166261"/>
                  </a:cubicBezTo>
                  <a:lnTo>
                    <a:pt x="416599" y="166261"/>
                  </a:lnTo>
                  <a:cubicBezTo>
                    <a:pt x="416599" y="210356"/>
                    <a:pt x="399082" y="252646"/>
                    <a:pt x="367902" y="283826"/>
                  </a:cubicBezTo>
                  <a:cubicBezTo>
                    <a:pt x="336722" y="315006"/>
                    <a:pt x="294433" y="332522"/>
                    <a:pt x="250337" y="332522"/>
                  </a:cubicBezTo>
                  <a:lnTo>
                    <a:pt x="166261" y="332522"/>
                  </a:lnTo>
                  <a:cubicBezTo>
                    <a:pt x="122166" y="332522"/>
                    <a:pt x="79877" y="315006"/>
                    <a:pt x="48697" y="283826"/>
                  </a:cubicBezTo>
                  <a:cubicBezTo>
                    <a:pt x="17517" y="252646"/>
                    <a:pt x="0" y="210356"/>
                    <a:pt x="0" y="166261"/>
                  </a:cubicBezTo>
                  <a:lnTo>
                    <a:pt x="0" y="166261"/>
                  </a:lnTo>
                  <a:cubicBezTo>
                    <a:pt x="0" y="122166"/>
                    <a:pt x="17517" y="79877"/>
                    <a:pt x="48697" y="48697"/>
                  </a:cubicBezTo>
                  <a:cubicBezTo>
                    <a:pt x="79877" y="17517"/>
                    <a:pt x="122166" y="0"/>
                    <a:pt x="16626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0" y="-38100"/>
              <a:ext cx="416599" cy="370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Tried using some apps to organize data but they are hard to use </a:t>
              </a: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2617108" y="7094701"/>
            <a:ext cx="1611710" cy="1402963"/>
            <a:chOff x="0" y="0"/>
            <a:chExt cx="424483" cy="369505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424483" cy="369505"/>
            </a:xfrm>
            <a:custGeom>
              <a:avLst/>
              <a:gdLst/>
              <a:ahLst/>
              <a:cxnLst/>
              <a:rect r="r" b="b" t="t" l="l"/>
              <a:pathLst>
                <a:path h="369505" w="424483">
                  <a:moveTo>
                    <a:pt x="184752" y="0"/>
                  </a:moveTo>
                  <a:lnTo>
                    <a:pt x="239731" y="0"/>
                  </a:lnTo>
                  <a:cubicBezTo>
                    <a:pt x="288730" y="0"/>
                    <a:pt x="335723" y="19465"/>
                    <a:pt x="370371" y="54113"/>
                  </a:cubicBezTo>
                  <a:cubicBezTo>
                    <a:pt x="405018" y="88760"/>
                    <a:pt x="424483" y="135753"/>
                    <a:pt x="424483" y="184752"/>
                  </a:cubicBezTo>
                  <a:lnTo>
                    <a:pt x="424483" y="184752"/>
                  </a:lnTo>
                  <a:cubicBezTo>
                    <a:pt x="424483" y="233752"/>
                    <a:pt x="405018" y="280744"/>
                    <a:pt x="370371" y="315392"/>
                  </a:cubicBezTo>
                  <a:cubicBezTo>
                    <a:pt x="335723" y="350040"/>
                    <a:pt x="288730" y="369505"/>
                    <a:pt x="239731" y="369505"/>
                  </a:cubicBezTo>
                  <a:lnTo>
                    <a:pt x="184752" y="369505"/>
                  </a:lnTo>
                  <a:cubicBezTo>
                    <a:pt x="135753" y="369505"/>
                    <a:pt x="88760" y="350040"/>
                    <a:pt x="54113" y="315392"/>
                  </a:cubicBezTo>
                  <a:cubicBezTo>
                    <a:pt x="19465" y="280744"/>
                    <a:pt x="0" y="233752"/>
                    <a:pt x="0" y="184752"/>
                  </a:cubicBezTo>
                  <a:lnTo>
                    <a:pt x="0" y="184752"/>
                  </a:lnTo>
                  <a:cubicBezTo>
                    <a:pt x="0" y="135753"/>
                    <a:pt x="19465" y="88760"/>
                    <a:pt x="54113" y="54113"/>
                  </a:cubicBezTo>
                  <a:cubicBezTo>
                    <a:pt x="88760" y="19465"/>
                    <a:pt x="135753" y="0"/>
                    <a:pt x="18475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-38100"/>
              <a:ext cx="424483" cy="407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Create shared drive with students to keep track of information/updates </a:t>
              </a: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4781789" y="8373839"/>
            <a:ext cx="1611710" cy="1606550"/>
            <a:chOff x="0" y="0"/>
            <a:chExt cx="424483" cy="423124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424483" cy="423124"/>
            </a:xfrm>
            <a:custGeom>
              <a:avLst/>
              <a:gdLst/>
              <a:ahLst/>
              <a:cxnLst/>
              <a:rect r="r" b="b" t="t" l="l"/>
              <a:pathLst>
                <a:path h="423124" w="424483">
                  <a:moveTo>
                    <a:pt x="211562" y="0"/>
                  </a:moveTo>
                  <a:lnTo>
                    <a:pt x="212921" y="0"/>
                  </a:lnTo>
                  <a:cubicBezTo>
                    <a:pt x="269031" y="0"/>
                    <a:pt x="322843" y="22290"/>
                    <a:pt x="362518" y="61965"/>
                  </a:cubicBezTo>
                  <a:cubicBezTo>
                    <a:pt x="402194" y="101641"/>
                    <a:pt x="424483" y="155452"/>
                    <a:pt x="424483" y="211562"/>
                  </a:cubicBezTo>
                  <a:lnTo>
                    <a:pt x="424483" y="211562"/>
                  </a:lnTo>
                  <a:cubicBezTo>
                    <a:pt x="424483" y="328405"/>
                    <a:pt x="329764" y="423124"/>
                    <a:pt x="212921" y="423124"/>
                  </a:cubicBezTo>
                  <a:lnTo>
                    <a:pt x="211562" y="423124"/>
                  </a:lnTo>
                  <a:cubicBezTo>
                    <a:pt x="94720" y="423124"/>
                    <a:pt x="0" y="328405"/>
                    <a:pt x="0" y="211562"/>
                  </a:cubicBezTo>
                  <a:lnTo>
                    <a:pt x="0" y="211562"/>
                  </a:lnTo>
                  <a:cubicBezTo>
                    <a:pt x="0" y="94720"/>
                    <a:pt x="94720" y="0"/>
                    <a:pt x="21156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-38100"/>
              <a:ext cx="424483" cy="461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Tried to convince Asian parents to send their kids to school with better diversity but usually fails.</a:t>
              </a: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4762218" y="5958924"/>
            <a:ext cx="1611710" cy="1606550"/>
            <a:chOff x="0" y="0"/>
            <a:chExt cx="424483" cy="423124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424483" cy="423124"/>
            </a:xfrm>
            <a:custGeom>
              <a:avLst/>
              <a:gdLst/>
              <a:ahLst/>
              <a:cxnLst/>
              <a:rect r="r" b="b" t="t" l="l"/>
              <a:pathLst>
                <a:path h="423124" w="424483">
                  <a:moveTo>
                    <a:pt x="211562" y="0"/>
                  </a:moveTo>
                  <a:lnTo>
                    <a:pt x="212921" y="0"/>
                  </a:lnTo>
                  <a:cubicBezTo>
                    <a:pt x="269031" y="0"/>
                    <a:pt x="322843" y="22290"/>
                    <a:pt x="362518" y="61965"/>
                  </a:cubicBezTo>
                  <a:cubicBezTo>
                    <a:pt x="402194" y="101641"/>
                    <a:pt x="424483" y="155452"/>
                    <a:pt x="424483" y="211562"/>
                  </a:cubicBezTo>
                  <a:lnTo>
                    <a:pt x="424483" y="211562"/>
                  </a:lnTo>
                  <a:cubicBezTo>
                    <a:pt x="424483" y="328405"/>
                    <a:pt x="329764" y="423124"/>
                    <a:pt x="212921" y="423124"/>
                  </a:cubicBezTo>
                  <a:lnTo>
                    <a:pt x="211562" y="423124"/>
                  </a:lnTo>
                  <a:cubicBezTo>
                    <a:pt x="94720" y="423124"/>
                    <a:pt x="0" y="328405"/>
                    <a:pt x="0" y="211562"/>
                  </a:cubicBezTo>
                  <a:lnTo>
                    <a:pt x="0" y="211562"/>
                  </a:lnTo>
                  <a:cubicBezTo>
                    <a:pt x="0" y="94720"/>
                    <a:pt x="94720" y="0"/>
                    <a:pt x="21156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-38100"/>
              <a:ext cx="424483" cy="461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Tried to mentor the students but that usually goes away when it gets closer to the application deadlines</a:t>
              </a: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6913165" y="8497664"/>
            <a:ext cx="1611710" cy="1358900"/>
            <a:chOff x="0" y="0"/>
            <a:chExt cx="424483" cy="357900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424483" cy="357900"/>
            </a:xfrm>
            <a:custGeom>
              <a:avLst/>
              <a:gdLst/>
              <a:ahLst/>
              <a:cxnLst/>
              <a:rect r="r" b="b" t="t" l="l"/>
              <a:pathLst>
                <a:path h="357900" w="424483">
                  <a:moveTo>
                    <a:pt x="178950" y="0"/>
                  </a:moveTo>
                  <a:lnTo>
                    <a:pt x="245534" y="0"/>
                  </a:lnTo>
                  <a:cubicBezTo>
                    <a:pt x="292994" y="0"/>
                    <a:pt x="338511" y="18854"/>
                    <a:pt x="372070" y="52413"/>
                  </a:cubicBezTo>
                  <a:cubicBezTo>
                    <a:pt x="405630" y="85973"/>
                    <a:pt x="424483" y="131489"/>
                    <a:pt x="424483" y="178950"/>
                  </a:cubicBezTo>
                  <a:lnTo>
                    <a:pt x="424483" y="178950"/>
                  </a:lnTo>
                  <a:cubicBezTo>
                    <a:pt x="424483" y="277781"/>
                    <a:pt x="344365" y="357900"/>
                    <a:pt x="245534" y="357900"/>
                  </a:cubicBezTo>
                  <a:lnTo>
                    <a:pt x="178950" y="357900"/>
                  </a:lnTo>
                  <a:cubicBezTo>
                    <a:pt x="80119" y="357900"/>
                    <a:pt x="0" y="277781"/>
                    <a:pt x="0" y="178950"/>
                  </a:cubicBezTo>
                  <a:lnTo>
                    <a:pt x="0" y="178950"/>
                  </a:lnTo>
                  <a:cubicBezTo>
                    <a:pt x="0" y="80119"/>
                    <a:pt x="80119" y="0"/>
                    <a:pt x="178950" y="0"/>
                  </a:cubicBez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TextBox 111" id="111"/>
            <p:cNvSpPr txBox="true"/>
            <p:nvPr/>
          </p:nvSpPr>
          <p:spPr>
            <a:xfrm>
              <a:off x="0" y="-38100"/>
              <a:ext cx="424483" cy="39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Make mistakes because spreadsheet cell changes are hard to notice</a:t>
              </a:r>
            </a:p>
          </p:txBody>
        </p:sp>
      </p:grpSp>
      <p:grpSp>
        <p:nvGrpSpPr>
          <p:cNvPr name="Group 112" id="112"/>
          <p:cNvGrpSpPr/>
          <p:nvPr/>
        </p:nvGrpSpPr>
        <p:grpSpPr>
          <a:xfrm rot="0">
            <a:off x="6960790" y="6579128"/>
            <a:ext cx="1611710" cy="1402963"/>
            <a:chOff x="0" y="0"/>
            <a:chExt cx="424483" cy="369505"/>
          </a:xfrm>
        </p:grpSpPr>
        <p:sp>
          <p:nvSpPr>
            <p:cNvPr name="Freeform 113" id="113"/>
            <p:cNvSpPr/>
            <p:nvPr/>
          </p:nvSpPr>
          <p:spPr>
            <a:xfrm flipH="false" flipV="false" rot="0">
              <a:off x="0" y="0"/>
              <a:ext cx="424483" cy="369505"/>
            </a:xfrm>
            <a:custGeom>
              <a:avLst/>
              <a:gdLst/>
              <a:ahLst/>
              <a:cxnLst/>
              <a:rect r="r" b="b" t="t" l="l"/>
              <a:pathLst>
                <a:path h="369505" w="424483">
                  <a:moveTo>
                    <a:pt x="184752" y="0"/>
                  </a:moveTo>
                  <a:lnTo>
                    <a:pt x="239731" y="0"/>
                  </a:lnTo>
                  <a:cubicBezTo>
                    <a:pt x="288730" y="0"/>
                    <a:pt x="335723" y="19465"/>
                    <a:pt x="370371" y="54113"/>
                  </a:cubicBezTo>
                  <a:cubicBezTo>
                    <a:pt x="405018" y="88760"/>
                    <a:pt x="424483" y="135753"/>
                    <a:pt x="424483" y="184752"/>
                  </a:cubicBezTo>
                  <a:lnTo>
                    <a:pt x="424483" y="184752"/>
                  </a:lnTo>
                  <a:cubicBezTo>
                    <a:pt x="424483" y="233752"/>
                    <a:pt x="405018" y="280744"/>
                    <a:pt x="370371" y="315392"/>
                  </a:cubicBezTo>
                  <a:cubicBezTo>
                    <a:pt x="335723" y="350040"/>
                    <a:pt x="288730" y="369505"/>
                    <a:pt x="239731" y="369505"/>
                  </a:cubicBezTo>
                  <a:lnTo>
                    <a:pt x="184752" y="369505"/>
                  </a:lnTo>
                  <a:cubicBezTo>
                    <a:pt x="135753" y="369505"/>
                    <a:pt x="88760" y="350040"/>
                    <a:pt x="54113" y="315392"/>
                  </a:cubicBezTo>
                  <a:cubicBezTo>
                    <a:pt x="19465" y="280744"/>
                    <a:pt x="0" y="233752"/>
                    <a:pt x="0" y="184752"/>
                  </a:cubicBezTo>
                  <a:lnTo>
                    <a:pt x="0" y="184752"/>
                  </a:lnTo>
                  <a:cubicBezTo>
                    <a:pt x="0" y="135753"/>
                    <a:pt x="19465" y="88760"/>
                    <a:pt x="54113" y="54113"/>
                  </a:cubicBezTo>
                  <a:cubicBezTo>
                    <a:pt x="88760" y="19465"/>
                    <a:pt x="135753" y="0"/>
                    <a:pt x="18475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14" id="114"/>
            <p:cNvSpPr txBox="true"/>
            <p:nvPr/>
          </p:nvSpPr>
          <p:spPr>
            <a:xfrm>
              <a:off x="0" y="-38100"/>
              <a:ext cx="424483" cy="407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Keep track of multiple students application status and progress at the same time.</a:t>
              </a:r>
            </a:p>
          </p:txBody>
        </p:sp>
      </p:grpSp>
      <p:grpSp>
        <p:nvGrpSpPr>
          <p:cNvPr name="Group 115" id="115"/>
          <p:cNvGrpSpPr/>
          <p:nvPr/>
        </p:nvGrpSpPr>
        <p:grpSpPr>
          <a:xfrm rot="0">
            <a:off x="13712801" y="44674"/>
            <a:ext cx="2062379" cy="1462488"/>
            <a:chOff x="0" y="0"/>
            <a:chExt cx="543178" cy="385182"/>
          </a:xfrm>
        </p:grpSpPr>
        <p:sp>
          <p:nvSpPr>
            <p:cNvPr name="Freeform 116" id="116"/>
            <p:cNvSpPr/>
            <p:nvPr/>
          </p:nvSpPr>
          <p:spPr>
            <a:xfrm flipH="false" flipV="false" rot="0">
              <a:off x="0" y="0"/>
              <a:ext cx="543178" cy="385182"/>
            </a:xfrm>
            <a:custGeom>
              <a:avLst/>
              <a:gdLst/>
              <a:ahLst/>
              <a:cxnLst/>
              <a:rect r="r" b="b" t="t" l="l"/>
              <a:pathLst>
                <a:path h="385182" w="543178">
                  <a:moveTo>
                    <a:pt x="191448" y="0"/>
                  </a:moveTo>
                  <a:lnTo>
                    <a:pt x="351730" y="0"/>
                  </a:lnTo>
                  <a:cubicBezTo>
                    <a:pt x="402505" y="0"/>
                    <a:pt x="451201" y="20170"/>
                    <a:pt x="487104" y="56074"/>
                  </a:cubicBezTo>
                  <a:cubicBezTo>
                    <a:pt x="523008" y="91977"/>
                    <a:pt x="543178" y="140673"/>
                    <a:pt x="543178" y="191448"/>
                  </a:cubicBezTo>
                  <a:lnTo>
                    <a:pt x="543178" y="193734"/>
                  </a:lnTo>
                  <a:cubicBezTo>
                    <a:pt x="543178" y="299468"/>
                    <a:pt x="457464" y="385182"/>
                    <a:pt x="351730" y="385182"/>
                  </a:cubicBezTo>
                  <a:lnTo>
                    <a:pt x="191448" y="385182"/>
                  </a:lnTo>
                  <a:cubicBezTo>
                    <a:pt x="140673" y="385182"/>
                    <a:pt x="91977" y="365012"/>
                    <a:pt x="56074" y="329108"/>
                  </a:cubicBezTo>
                  <a:cubicBezTo>
                    <a:pt x="20170" y="293205"/>
                    <a:pt x="0" y="244509"/>
                    <a:pt x="0" y="193734"/>
                  </a:cubicBezTo>
                  <a:lnTo>
                    <a:pt x="0" y="191448"/>
                  </a:lnTo>
                  <a:cubicBezTo>
                    <a:pt x="0" y="140673"/>
                    <a:pt x="20170" y="91977"/>
                    <a:pt x="56074" y="56074"/>
                  </a:cubicBezTo>
                  <a:cubicBezTo>
                    <a:pt x="91977" y="20170"/>
                    <a:pt x="140673" y="0"/>
                    <a:pt x="19144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17" id="117"/>
            <p:cNvSpPr txBox="true"/>
            <p:nvPr/>
          </p:nvSpPr>
          <p:spPr>
            <a:xfrm>
              <a:off x="0" y="-38100"/>
              <a:ext cx="543178" cy="423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A lot of Asian students are not going to the program that’s the best fit for them</a:t>
              </a:r>
            </a:p>
          </p:txBody>
        </p:sp>
      </p:grpSp>
      <p:grpSp>
        <p:nvGrpSpPr>
          <p:cNvPr name="Group 118" id="118"/>
          <p:cNvGrpSpPr/>
          <p:nvPr/>
        </p:nvGrpSpPr>
        <p:grpSpPr>
          <a:xfrm rot="0">
            <a:off x="13905971" y="2080448"/>
            <a:ext cx="2062379" cy="833410"/>
            <a:chOff x="0" y="0"/>
            <a:chExt cx="543178" cy="219499"/>
          </a:xfrm>
        </p:grpSpPr>
        <p:sp>
          <p:nvSpPr>
            <p:cNvPr name="Freeform 119" id="119"/>
            <p:cNvSpPr/>
            <p:nvPr/>
          </p:nvSpPr>
          <p:spPr>
            <a:xfrm flipH="false" flipV="false" rot="0">
              <a:off x="0" y="0"/>
              <a:ext cx="543178" cy="219499"/>
            </a:xfrm>
            <a:custGeom>
              <a:avLst/>
              <a:gdLst/>
              <a:ahLst/>
              <a:cxnLst/>
              <a:rect r="r" b="b" t="t" l="l"/>
              <a:pathLst>
                <a:path h="219499" w="543178">
                  <a:moveTo>
                    <a:pt x="109749" y="0"/>
                  </a:moveTo>
                  <a:lnTo>
                    <a:pt x="433429" y="0"/>
                  </a:lnTo>
                  <a:cubicBezTo>
                    <a:pt x="494042" y="0"/>
                    <a:pt x="543178" y="49137"/>
                    <a:pt x="543178" y="109749"/>
                  </a:cubicBezTo>
                  <a:lnTo>
                    <a:pt x="543178" y="109749"/>
                  </a:lnTo>
                  <a:cubicBezTo>
                    <a:pt x="543178" y="138857"/>
                    <a:pt x="531615" y="166772"/>
                    <a:pt x="511033" y="187354"/>
                  </a:cubicBezTo>
                  <a:cubicBezTo>
                    <a:pt x="490451" y="207936"/>
                    <a:pt x="462536" y="219499"/>
                    <a:pt x="433429" y="219499"/>
                  </a:cubicBezTo>
                  <a:lnTo>
                    <a:pt x="109749" y="219499"/>
                  </a:lnTo>
                  <a:cubicBezTo>
                    <a:pt x="49137" y="219499"/>
                    <a:pt x="0" y="170362"/>
                    <a:pt x="0" y="109749"/>
                  </a:cubicBezTo>
                  <a:lnTo>
                    <a:pt x="0" y="109749"/>
                  </a:lnTo>
                  <a:cubicBezTo>
                    <a:pt x="0" y="49137"/>
                    <a:pt x="49137" y="0"/>
                    <a:pt x="10974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0" id="120"/>
            <p:cNvSpPr txBox="true"/>
            <p:nvPr/>
          </p:nvSpPr>
          <p:spPr>
            <a:xfrm>
              <a:off x="0" y="-38100"/>
              <a:ext cx="543178" cy="257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Asian parents’ stances are very traditional</a:t>
              </a:r>
            </a:p>
          </p:txBody>
        </p:sp>
      </p:grpSp>
      <p:grpSp>
        <p:nvGrpSpPr>
          <p:cNvPr name="Group 121" id="121"/>
          <p:cNvGrpSpPr/>
          <p:nvPr/>
        </p:nvGrpSpPr>
        <p:grpSpPr>
          <a:xfrm rot="0">
            <a:off x="13905971" y="3610842"/>
            <a:ext cx="2062379" cy="1039666"/>
            <a:chOff x="0" y="0"/>
            <a:chExt cx="543178" cy="273821"/>
          </a:xfrm>
        </p:grpSpPr>
        <p:sp>
          <p:nvSpPr>
            <p:cNvPr name="Freeform 122" id="122"/>
            <p:cNvSpPr/>
            <p:nvPr/>
          </p:nvSpPr>
          <p:spPr>
            <a:xfrm flipH="false" flipV="false" rot="0">
              <a:off x="0" y="0"/>
              <a:ext cx="543178" cy="273821"/>
            </a:xfrm>
            <a:custGeom>
              <a:avLst/>
              <a:gdLst/>
              <a:ahLst/>
              <a:cxnLst/>
              <a:rect r="r" b="b" t="t" l="l"/>
              <a:pathLst>
                <a:path h="273821" w="543178">
                  <a:moveTo>
                    <a:pt x="136911" y="0"/>
                  </a:moveTo>
                  <a:lnTo>
                    <a:pt x="406267" y="0"/>
                  </a:lnTo>
                  <a:cubicBezTo>
                    <a:pt x="442578" y="0"/>
                    <a:pt x="477402" y="14424"/>
                    <a:pt x="503078" y="40100"/>
                  </a:cubicBezTo>
                  <a:cubicBezTo>
                    <a:pt x="528754" y="65776"/>
                    <a:pt x="543178" y="100600"/>
                    <a:pt x="543178" y="136911"/>
                  </a:cubicBezTo>
                  <a:lnTo>
                    <a:pt x="543178" y="136911"/>
                  </a:lnTo>
                  <a:cubicBezTo>
                    <a:pt x="543178" y="212524"/>
                    <a:pt x="481881" y="273821"/>
                    <a:pt x="406267" y="273821"/>
                  </a:cubicBezTo>
                  <a:lnTo>
                    <a:pt x="136911" y="273821"/>
                  </a:lnTo>
                  <a:cubicBezTo>
                    <a:pt x="61297" y="273821"/>
                    <a:pt x="0" y="212524"/>
                    <a:pt x="0" y="136911"/>
                  </a:cubicBezTo>
                  <a:lnTo>
                    <a:pt x="0" y="136911"/>
                  </a:lnTo>
                  <a:cubicBezTo>
                    <a:pt x="0" y="61297"/>
                    <a:pt x="61297" y="0"/>
                    <a:pt x="13691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3" id="123"/>
            <p:cNvSpPr txBox="true"/>
            <p:nvPr/>
          </p:nvSpPr>
          <p:spPr>
            <a:xfrm>
              <a:off x="0" y="-38100"/>
              <a:ext cx="543178" cy="311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A lot could be done to make data organization better.</a:t>
              </a:r>
            </a:p>
          </p:txBody>
        </p:sp>
      </p:grpSp>
      <p:grpSp>
        <p:nvGrpSpPr>
          <p:cNvPr name="Group 124" id="124"/>
          <p:cNvGrpSpPr/>
          <p:nvPr/>
        </p:nvGrpSpPr>
        <p:grpSpPr>
          <a:xfrm rot="0">
            <a:off x="16032356" y="493861"/>
            <a:ext cx="2062379" cy="1462488"/>
            <a:chOff x="0" y="0"/>
            <a:chExt cx="543178" cy="385182"/>
          </a:xfrm>
        </p:grpSpPr>
        <p:sp>
          <p:nvSpPr>
            <p:cNvPr name="Freeform 125" id="125"/>
            <p:cNvSpPr/>
            <p:nvPr/>
          </p:nvSpPr>
          <p:spPr>
            <a:xfrm flipH="false" flipV="false" rot="0">
              <a:off x="0" y="0"/>
              <a:ext cx="543178" cy="385182"/>
            </a:xfrm>
            <a:custGeom>
              <a:avLst/>
              <a:gdLst/>
              <a:ahLst/>
              <a:cxnLst/>
              <a:rect r="r" b="b" t="t" l="l"/>
              <a:pathLst>
                <a:path h="385182" w="543178">
                  <a:moveTo>
                    <a:pt x="191448" y="0"/>
                  </a:moveTo>
                  <a:lnTo>
                    <a:pt x="351730" y="0"/>
                  </a:lnTo>
                  <a:cubicBezTo>
                    <a:pt x="402505" y="0"/>
                    <a:pt x="451201" y="20170"/>
                    <a:pt x="487104" y="56074"/>
                  </a:cubicBezTo>
                  <a:cubicBezTo>
                    <a:pt x="523008" y="91977"/>
                    <a:pt x="543178" y="140673"/>
                    <a:pt x="543178" y="191448"/>
                  </a:cubicBezTo>
                  <a:lnTo>
                    <a:pt x="543178" y="193734"/>
                  </a:lnTo>
                  <a:cubicBezTo>
                    <a:pt x="543178" y="299468"/>
                    <a:pt x="457464" y="385182"/>
                    <a:pt x="351730" y="385182"/>
                  </a:cubicBezTo>
                  <a:lnTo>
                    <a:pt x="191448" y="385182"/>
                  </a:lnTo>
                  <a:cubicBezTo>
                    <a:pt x="140673" y="385182"/>
                    <a:pt x="91977" y="365012"/>
                    <a:pt x="56074" y="329108"/>
                  </a:cubicBezTo>
                  <a:cubicBezTo>
                    <a:pt x="20170" y="293205"/>
                    <a:pt x="0" y="244509"/>
                    <a:pt x="0" y="193734"/>
                  </a:cubicBezTo>
                  <a:lnTo>
                    <a:pt x="0" y="191448"/>
                  </a:lnTo>
                  <a:cubicBezTo>
                    <a:pt x="0" y="140673"/>
                    <a:pt x="20170" y="91977"/>
                    <a:pt x="56074" y="56074"/>
                  </a:cubicBezTo>
                  <a:cubicBezTo>
                    <a:pt x="91977" y="20170"/>
                    <a:pt x="140673" y="0"/>
                    <a:pt x="19144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6" id="126"/>
            <p:cNvSpPr txBox="true"/>
            <p:nvPr/>
          </p:nvSpPr>
          <p:spPr>
            <a:xfrm>
              <a:off x="0" y="-38100"/>
              <a:ext cx="543178" cy="423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We need a way to better communicate with parents and convince them to something not traditional but benefit the students</a:t>
              </a:r>
            </a:p>
          </p:txBody>
        </p:sp>
      </p:grpSp>
      <p:grpSp>
        <p:nvGrpSpPr>
          <p:cNvPr name="Group 127" id="127"/>
          <p:cNvGrpSpPr/>
          <p:nvPr/>
        </p:nvGrpSpPr>
        <p:grpSpPr>
          <a:xfrm rot="0">
            <a:off x="16127606" y="2616069"/>
            <a:ext cx="2062379" cy="1514606"/>
            <a:chOff x="0" y="0"/>
            <a:chExt cx="543178" cy="398908"/>
          </a:xfrm>
        </p:grpSpPr>
        <p:sp>
          <p:nvSpPr>
            <p:cNvPr name="Freeform 128" id="128"/>
            <p:cNvSpPr/>
            <p:nvPr/>
          </p:nvSpPr>
          <p:spPr>
            <a:xfrm flipH="false" flipV="false" rot="0">
              <a:off x="0" y="0"/>
              <a:ext cx="543178" cy="398908"/>
            </a:xfrm>
            <a:custGeom>
              <a:avLst/>
              <a:gdLst/>
              <a:ahLst/>
              <a:cxnLst/>
              <a:rect r="r" b="b" t="t" l="l"/>
              <a:pathLst>
                <a:path h="398908" w="543178">
                  <a:moveTo>
                    <a:pt x="191448" y="0"/>
                  </a:moveTo>
                  <a:lnTo>
                    <a:pt x="351730" y="0"/>
                  </a:lnTo>
                  <a:cubicBezTo>
                    <a:pt x="402505" y="0"/>
                    <a:pt x="451201" y="20170"/>
                    <a:pt x="487104" y="56074"/>
                  </a:cubicBezTo>
                  <a:cubicBezTo>
                    <a:pt x="523008" y="91977"/>
                    <a:pt x="543178" y="140673"/>
                    <a:pt x="543178" y="191448"/>
                  </a:cubicBezTo>
                  <a:lnTo>
                    <a:pt x="543178" y="207461"/>
                  </a:lnTo>
                  <a:cubicBezTo>
                    <a:pt x="543178" y="258236"/>
                    <a:pt x="523008" y="306931"/>
                    <a:pt x="487104" y="342835"/>
                  </a:cubicBezTo>
                  <a:cubicBezTo>
                    <a:pt x="451201" y="378738"/>
                    <a:pt x="402505" y="398908"/>
                    <a:pt x="351730" y="398908"/>
                  </a:cubicBezTo>
                  <a:lnTo>
                    <a:pt x="191448" y="398908"/>
                  </a:lnTo>
                  <a:cubicBezTo>
                    <a:pt x="140673" y="398908"/>
                    <a:pt x="91977" y="378738"/>
                    <a:pt x="56074" y="342835"/>
                  </a:cubicBezTo>
                  <a:cubicBezTo>
                    <a:pt x="20170" y="306931"/>
                    <a:pt x="0" y="258236"/>
                    <a:pt x="0" y="207461"/>
                  </a:cubicBezTo>
                  <a:lnTo>
                    <a:pt x="0" y="191448"/>
                  </a:lnTo>
                  <a:cubicBezTo>
                    <a:pt x="0" y="140673"/>
                    <a:pt x="20170" y="91977"/>
                    <a:pt x="56074" y="56074"/>
                  </a:cubicBezTo>
                  <a:cubicBezTo>
                    <a:pt x="91977" y="20170"/>
                    <a:pt x="140673" y="0"/>
                    <a:pt x="19144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9" id="129"/>
            <p:cNvSpPr txBox="true"/>
            <p:nvPr/>
          </p:nvSpPr>
          <p:spPr>
            <a:xfrm>
              <a:off x="0" y="-38100"/>
              <a:ext cx="543178" cy="437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Some students need mentorship to find better matching schools and transition to life in a foreign conntry</a:t>
              </a:r>
            </a:p>
          </p:txBody>
        </p:sp>
      </p:grpSp>
      <p:grpSp>
        <p:nvGrpSpPr>
          <p:cNvPr name="Group 130" id="130"/>
          <p:cNvGrpSpPr/>
          <p:nvPr/>
        </p:nvGrpSpPr>
        <p:grpSpPr>
          <a:xfrm rot="0">
            <a:off x="14032701" y="6233527"/>
            <a:ext cx="1695394" cy="1467577"/>
            <a:chOff x="0" y="0"/>
            <a:chExt cx="446523" cy="386522"/>
          </a:xfrm>
        </p:grpSpPr>
        <p:sp>
          <p:nvSpPr>
            <p:cNvPr name="Freeform 131" id="131"/>
            <p:cNvSpPr/>
            <p:nvPr/>
          </p:nvSpPr>
          <p:spPr>
            <a:xfrm flipH="false" flipV="false" rot="0">
              <a:off x="0" y="0"/>
              <a:ext cx="446523" cy="386522"/>
            </a:xfrm>
            <a:custGeom>
              <a:avLst/>
              <a:gdLst/>
              <a:ahLst/>
              <a:cxnLst/>
              <a:rect r="r" b="b" t="t" l="l"/>
              <a:pathLst>
                <a:path h="386522" w="446523">
                  <a:moveTo>
                    <a:pt x="193261" y="0"/>
                  </a:moveTo>
                  <a:lnTo>
                    <a:pt x="253262" y="0"/>
                  </a:lnTo>
                  <a:cubicBezTo>
                    <a:pt x="359998" y="0"/>
                    <a:pt x="446523" y="86526"/>
                    <a:pt x="446523" y="193261"/>
                  </a:cubicBezTo>
                  <a:lnTo>
                    <a:pt x="446523" y="193261"/>
                  </a:lnTo>
                  <a:cubicBezTo>
                    <a:pt x="446523" y="244517"/>
                    <a:pt x="426162" y="293674"/>
                    <a:pt x="389919" y="329917"/>
                  </a:cubicBezTo>
                  <a:cubicBezTo>
                    <a:pt x="353675" y="366161"/>
                    <a:pt x="304518" y="386522"/>
                    <a:pt x="253262" y="386522"/>
                  </a:cubicBezTo>
                  <a:lnTo>
                    <a:pt x="193261" y="386522"/>
                  </a:lnTo>
                  <a:cubicBezTo>
                    <a:pt x="86526" y="386522"/>
                    <a:pt x="0" y="299996"/>
                    <a:pt x="0" y="193261"/>
                  </a:cubicBezTo>
                  <a:lnTo>
                    <a:pt x="0" y="193261"/>
                  </a:lnTo>
                  <a:cubicBezTo>
                    <a:pt x="0" y="86526"/>
                    <a:pt x="86526" y="0"/>
                    <a:pt x="19326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2" id="132"/>
            <p:cNvSpPr txBox="true"/>
            <p:nvPr/>
          </p:nvSpPr>
          <p:spPr>
            <a:xfrm>
              <a:off x="0" y="-38100"/>
              <a:ext cx="446523" cy="42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Happy to see some students do well </a:t>
              </a:r>
            </a:p>
          </p:txBody>
        </p:sp>
      </p:grpSp>
      <p:grpSp>
        <p:nvGrpSpPr>
          <p:cNvPr name="Group 133" id="133"/>
          <p:cNvGrpSpPr/>
          <p:nvPr/>
        </p:nvGrpSpPr>
        <p:grpSpPr>
          <a:xfrm rot="0">
            <a:off x="14065226" y="8373839"/>
            <a:ext cx="1743868" cy="1337684"/>
            <a:chOff x="0" y="0"/>
            <a:chExt cx="459290" cy="352312"/>
          </a:xfrm>
        </p:grpSpPr>
        <p:sp>
          <p:nvSpPr>
            <p:cNvPr name="Freeform 134" id="134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5" id="135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Work on spreadsheet is tedious, could be frustrating sometimes </a:t>
              </a:r>
            </a:p>
          </p:txBody>
        </p:sp>
      </p:grpSp>
      <p:grpSp>
        <p:nvGrpSpPr>
          <p:cNvPr name="Group 136" id="136"/>
          <p:cNvGrpSpPr/>
          <p:nvPr/>
        </p:nvGrpSpPr>
        <p:grpSpPr>
          <a:xfrm rot="0">
            <a:off x="16350866" y="8589458"/>
            <a:ext cx="1743868" cy="1337684"/>
            <a:chOff x="0" y="0"/>
            <a:chExt cx="459290" cy="352312"/>
          </a:xfrm>
        </p:grpSpPr>
        <p:sp>
          <p:nvSpPr>
            <p:cNvPr name="Freeform 137" id="137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8" id="138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Don’t have a good solution to communicating with certain parents</a:t>
              </a:r>
            </a:p>
          </p:txBody>
        </p:sp>
      </p:grpSp>
      <p:grpSp>
        <p:nvGrpSpPr>
          <p:cNvPr name="Group 139" id="139"/>
          <p:cNvGrpSpPr/>
          <p:nvPr/>
        </p:nvGrpSpPr>
        <p:grpSpPr>
          <a:xfrm rot="0">
            <a:off x="16191611" y="6427619"/>
            <a:ext cx="1743868" cy="1337684"/>
            <a:chOff x="0" y="0"/>
            <a:chExt cx="459290" cy="352312"/>
          </a:xfrm>
        </p:grpSpPr>
        <p:sp>
          <p:nvSpPr>
            <p:cNvPr name="Freeform 140" id="140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C96E52"/>
            </a:solidFill>
          </p:spPr>
        </p:sp>
        <p:sp>
          <p:nvSpPr>
            <p:cNvPr name="TextBox 141" id="141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Want to focus on mentoring and guiding students more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6002" y="-387378"/>
            <a:ext cx="20780004" cy="11061757"/>
            <a:chOff x="0" y="0"/>
            <a:chExt cx="27706672" cy="14749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322997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645993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18645993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9322997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452495" y="-469348"/>
            <a:ext cx="19192990" cy="3554168"/>
            <a:chOff x="0" y="0"/>
            <a:chExt cx="4660506" cy="8630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16510"/>
              <a:ext cx="4637646" cy="835095"/>
            </a:xfrm>
            <a:custGeom>
              <a:avLst/>
              <a:gdLst/>
              <a:ahLst/>
              <a:cxnLst/>
              <a:rect r="r" b="b" t="t" l="l"/>
              <a:pathLst>
                <a:path h="835095" w="4637646">
                  <a:moveTo>
                    <a:pt x="4637646" y="835095"/>
                  </a:moveTo>
                  <a:lnTo>
                    <a:pt x="0" y="827475"/>
                  </a:lnTo>
                  <a:lnTo>
                    <a:pt x="0" y="302860"/>
                  </a:lnTo>
                  <a:lnTo>
                    <a:pt x="17780" y="19050"/>
                  </a:lnTo>
                  <a:lnTo>
                    <a:pt x="2310582" y="0"/>
                  </a:lnTo>
                  <a:lnTo>
                    <a:pt x="4618596" y="5080"/>
                  </a:ln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3810" y="0"/>
              <a:ext cx="4666856" cy="861765"/>
            </a:xfrm>
            <a:custGeom>
              <a:avLst/>
              <a:gdLst/>
              <a:ahLst/>
              <a:cxnLst/>
              <a:rect r="r" b="b" t="t" l="l"/>
              <a:pathLst>
                <a:path h="861765" w="4666856">
                  <a:moveTo>
                    <a:pt x="4632566" y="21590"/>
                  </a:moveTo>
                  <a:cubicBezTo>
                    <a:pt x="4633836" y="34290"/>
                    <a:pt x="4633836" y="44450"/>
                    <a:pt x="4635106" y="54610"/>
                  </a:cubicBezTo>
                  <a:cubicBezTo>
                    <a:pt x="4637646" y="75725"/>
                    <a:pt x="4638916" y="92204"/>
                    <a:pt x="4641456" y="108094"/>
                  </a:cubicBezTo>
                  <a:cubicBezTo>
                    <a:pt x="4641456" y="131046"/>
                    <a:pt x="4654156" y="583612"/>
                    <a:pt x="4660506" y="606564"/>
                  </a:cubicBezTo>
                  <a:cubicBezTo>
                    <a:pt x="4666856" y="641286"/>
                    <a:pt x="4663046" y="676597"/>
                    <a:pt x="4663046" y="711319"/>
                  </a:cubicBezTo>
                  <a:cubicBezTo>
                    <a:pt x="4663046" y="741922"/>
                    <a:pt x="4664316" y="770170"/>
                    <a:pt x="4665586" y="800805"/>
                  </a:cubicBezTo>
                  <a:cubicBezTo>
                    <a:pt x="4665586" y="822395"/>
                    <a:pt x="4665586" y="836365"/>
                    <a:pt x="4665586" y="860495"/>
                  </a:cubicBezTo>
                  <a:cubicBezTo>
                    <a:pt x="4642726" y="860495"/>
                    <a:pt x="4622406" y="861765"/>
                    <a:pt x="4592510" y="860495"/>
                  </a:cubicBezTo>
                  <a:cubicBezTo>
                    <a:pt x="4357769" y="855415"/>
                    <a:pt x="4119417" y="861765"/>
                    <a:pt x="3884676" y="856685"/>
                  </a:cubicBezTo>
                  <a:cubicBezTo>
                    <a:pt x="3743831" y="852875"/>
                    <a:pt x="3606598" y="855415"/>
                    <a:pt x="3465754" y="852875"/>
                  </a:cubicBezTo>
                  <a:cubicBezTo>
                    <a:pt x="3400748" y="851605"/>
                    <a:pt x="3335743" y="850335"/>
                    <a:pt x="3270738" y="849065"/>
                  </a:cubicBezTo>
                  <a:cubicBezTo>
                    <a:pt x="3231013" y="849065"/>
                    <a:pt x="3194899" y="850335"/>
                    <a:pt x="3155173" y="850335"/>
                  </a:cubicBezTo>
                  <a:cubicBezTo>
                    <a:pt x="3054054" y="849065"/>
                    <a:pt x="2775977" y="850335"/>
                    <a:pt x="2674858" y="849065"/>
                  </a:cubicBezTo>
                  <a:cubicBezTo>
                    <a:pt x="2602630" y="847795"/>
                    <a:pt x="1158071" y="856685"/>
                    <a:pt x="1085843" y="855415"/>
                  </a:cubicBezTo>
                  <a:cubicBezTo>
                    <a:pt x="1067786" y="855415"/>
                    <a:pt x="1046118" y="856685"/>
                    <a:pt x="1028060" y="856685"/>
                  </a:cubicBezTo>
                  <a:cubicBezTo>
                    <a:pt x="984724" y="856685"/>
                    <a:pt x="944998" y="857955"/>
                    <a:pt x="901662" y="857955"/>
                  </a:cubicBezTo>
                  <a:cubicBezTo>
                    <a:pt x="793320" y="857955"/>
                    <a:pt x="688589" y="856685"/>
                    <a:pt x="580247" y="855415"/>
                  </a:cubicBezTo>
                  <a:cubicBezTo>
                    <a:pt x="515242" y="854145"/>
                    <a:pt x="450237" y="852875"/>
                    <a:pt x="388843" y="851605"/>
                  </a:cubicBezTo>
                  <a:cubicBezTo>
                    <a:pt x="273278" y="850335"/>
                    <a:pt x="157714" y="849065"/>
                    <a:pt x="48260" y="849065"/>
                  </a:cubicBezTo>
                  <a:cubicBezTo>
                    <a:pt x="38100" y="849065"/>
                    <a:pt x="29210" y="849065"/>
                    <a:pt x="19050" y="847795"/>
                  </a:cubicBezTo>
                  <a:cubicBezTo>
                    <a:pt x="10160" y="846525"/>
                    <a:pt x="5080" y="840175"/>
                    <a:pt x="7620" y="831285"/>
                  </a:cubicBezTo>
                  <a:cubicBezTo>
                    <a:pt x="16510" y="799596"/>
                    <a:pt x="12700" y="784883"/>
                    <a:pt x="11430" y="769582"/>
                  </a:cubicBezTo>
                  <a:cubicBezTo>
                    <a:pt x="10160" y="738391"/>
                    <a:pt x="6350" y="707788"/>
                    <a:pt x="7620" y="676597"/>
                  </a:cubicBezTo>
                  <a:cubicBezTo>
                    <a:pt x="5080" y="637755"/>
                    <a:pt x="0" y="156940"/>
                    <a:pt x="7620" y="117510"/>
                  </a:cubicBezTo>
                  <a:cubicBezTo>
                    <a:pt x="8890" y="109859"/>
                    <a:pt x="7620" y="101620"/>
                    <a:pt x="8890" y="93969"/>
                  </a:cubicBezTo>
                  <a:cubicBezTo>
                    <a:pt x="10160" y="81610"/>
                    <a:pt x="12700" y="6807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7429" y="30480"/>
                    <a:pt x="125211" y="29210"/>
                  </a:cubicBezTo>
                  <a:cubicBezTo>
                    <a:pt x="222719" y="25400"/>
                    <a:pt x="320227" y="22860"/>
                    <a:pt x="421346" y="20320"/>
                  </a:cubicBezTo>
                  <a:cubicBezTo>
                    <a:pt x="489962" y="17780"/>
                    <a:pt x="558579" y="16510"/>
                    <a:pt x="623584" y="13970"/>
                  </a:cubicBezTo>
                  <a:cubicBezTo>
                    <a:pt x="688589" y="11430"/>
                    <a:pt x="757206" y="8890"/>
                    <a:pt x="822211" y="8890"/>
                  </a:cubicBezTo>
                  <a:cubicBezTo>
                    <a:pt x="894439" y="7620"/>
                    <a:pt x="966667" y="10160"/>
                    <a:pt x="1038895" y="8890"/>
                  </a:cubicBezTo>
                  <a:cubicBezTo>
                    <a:pt x="1129180" y="8890"/>
                    <a:pt x="2765143" y="6350"/>
                    <a:pt x="2855428" y="5080"/>
                  </a:cubicBezTo>
                  <a:cubicBezTo>
                    <a:pt x="2942101" y="3810"/>
                    <a:pt x="3028775" y="2540"/>
                    <a:pt x="3119060" y="2540"/>
                  </a:cubicBezTo>
                  <a:cubicBezTo>
                    <a:pt x="3267127" y="1270"/>
                    <a:pt x="3411583" y="0"/>
                    <a:pt x="3559650" y="0"/>
                  </a:cubicBezTo>
                  <a:cubicBezTo>
                    <a:pt x="3621044" y="0"/>
                    <a:pt x="3686049" y="2540"/>
                    <a:pt x="3747443" y="2540"/>
                  </a:cubicBezTo>
                  <a:cubicBezTo>
                    <a:pt x="3917178" y="3810"/>
                    <a:pt x="4090525" y="5080"/>
                    <a:pt x="4260261" y="7620"/>
                  </a:cubicBezTo>
                  <a:cubicBezTo>
                    <a:pt x="4350546" y="8890"/>
                    <a:pt x="4440831" y="12700"/>
                    <a:pt x="4531116" y="16510"/>
                  </a:cubicBezTo>
                  <a:cubicBezTo>
                    <a:pt x="4552784" y="16510"/>
                    <a:pt x="4574453" y="16510"/>
                    <a:pt x="4592510" y="16510"/>
                  </a:cubicBezTo>
                  <a:cubicBezTo>
                    <a:pt x="4613516" y="17780"/>
                    <a:pt x="4622406" y="20320"/>
                    <a:pt x="4632566" y="21590"/>
                  </a:cubicBezTo>
                  <a:close/>
                  <a:moveTo>
                    <a:pt x="4642726" y="843985"/>
                  </a:moveTo>
                  <a:cubicBezTo>
                    <a:pt x="4643996" y="827475"/>
                    <a:pt x="4645266" y="814775"/>
                    <a:pt x="4645266" y="802075"/>
                  </a:cubicBezTo>
                  <a:cubicBezTo>
                    <a:pt x="4643996" y="767228"/>
                    <a:pt x="4642726" y="736037"/>
                    <a:pt x="4642726" y="702492"/>
                  </a:cubicBezTo>
                  <a:cubicBezTo>
                    <a:pt x="4642726" y="687190"/>
                    <a:pt x="4645266" y="671889"/>
                    <a:pt x="4643996" y="656588"/>
                  </a:cubicBezTo>
                  <a:cubicBezTo>
                    <a:pt x="4643996" y="642463"/>
                    <a:pt x="4642726" y="627750"/>
                    <a:pt x="4641456" y="613626"/>
                  </a:cubicBezTo>
                  <a:cubicBezTo>
                    <a:pt x="4636376" y="591851"/>
                    <a:pt x="4624946" y="141050"/>
                    <a:pt x="4624946" y="119275"/>
                  </a:cubicBezTo>
                  <a:cubicBezTo>
                    <a:pt x="4622406" y="101031"/>
                    <a:pt x="4619866" y="82199"/>
                    <a:pt x="4617326" y="63500"/>
                  </a:cubicBezTo>
                  <a:cubicBezTo>
                    <a:pt x="4616056" y="44450"/>
                    <a:pt x="4614786" y="43180"/>
                    <a:pt x="4581676" y="41910"/>
                  </a:cubicBezTo>
                  <a:cubicBezTo>
                    <a:pt x="4570841" y="41910"/>
                    <a:pt x="4563619" y="41910"/>
                    <a:pt x="4552784" y="40640"/>
                  </a:cubicBezTo>
                  <a:cubicBezTo>
                    <a:pt x="4462500" y="36830"/>
                    <a:pt x="4368603" y="31750"/>
                    <a:pt x="4278318" y="30480"/>
                  </a:cubicBezTo>
                  <a:cubicBezTo>
                    <a:pt x="4058023" y="26670"/>
                    <a:pt x="3834117" y="25400"/>
                    <a:pt x="3613821" y="22860"/>
                  </a:cubicBezTo>
                  <a:cubicBezTo>
                    <a:pt x="3581319" y="22860"/>
                    <a:pt x="3545205" y="22860"/>
                    <a:pt x="3512702" y="22860"/>
                  </a:cubicBezTo>
                  <a:cubicBezTo>
                    <a:pt x="3458531" y="22860"/>
                    <a:pt x="3404360" y="22860"/>
                    <a:pt x="3353800" y="22860"/>
                  </a:cubicBezTo>
                  <a:cubicBezTo>
                    <a:pt x="3238236" y="22860"/>
                    <a:pt x="3122671" y="22860"/>
                    <a:pt x="3010718" y="24130"/>
                  </a:cubicBezTo>
                  <a:cubicBezTo>
                    <a:pt x="2913210" y="25400"/>
                    <a:pt x="1270024" y="29210"/>
                    <a:pt x="1172516" y="29210"/>
                  </a:cubicBezTo>
                  <a:cubicBezTo>
                    <a:pt x="1013615" y="29210"/>
                    <a:pt x="854713" y="26670"/>
                    <a:pt x="695812" y="33020"/>
                  </a:cubicBezTo>
                  <a:cubicBezTo>
                    <a:pt x="612750" y="36830"/>
                    <a:pt x="533299" y="36830"/>
                    <a:pt x="453848" y="38100"/>
                  </a:cubicBezTo>
                  <a:cubicBezTo>
                    <a:pt x="316615" y="41910"/>
                    <a:pt x="179382" y="45720"/>
                    <a:pt x="49530" y="50800"/>
                  </a:cubicBezTo>
                  <a:cubicBezTo>
                    <a:pt x="36830" y="50800"/>
                    <a:pt x="34290" y="53340"/>
                    <a:pt x="33020" y="66309"/>
                  </a:cubicBezTo>
                  <a:cubicBezTo>
                    <a:pt x="31750" y="76902"/>
                    <a:pt x="31750" y="87496"/>
                    <a:pt x="30480" y="98089"/>
                  </a:cubicBezTo>
                  <a:cubicBezTo>
                    <a:pt x="29210" y="115744"/>
                    <a:pt x="26670" y="132811"/>
                    <a:pt x="25400" y="150466"/>
                  </a:cubicBezTo>
                  <a:cubicBezTo>
                    <a:pt x="20320" y="169299"/>
                    <a:pt x="26670" y="629516"/>
                    <a:pt x="29210" y="648348"/>
                  </a:cubicBezTo>
                  <a:cubicBezTo>
                    <a:pt x="29210" y="668358"/>
                    <a:pt x="29210" y="688956"/>
                    <a:pt x="30480" y="708965"/>
                  </a:cubicBezTo>
                  <a:cubicBezTo>
                    <a:pt x="30480" y="723678"/>
                    <a:pt x="33020" y="738391"/>
                    <a:pt x="33020" y="753104"/>
                  </a:cubicBezTo>
                  <a:cubicBezTo>
                    <a:pt x="33020" y="768994"/>
                    <a:pt x="33020" y="784883"/>
                    <a:pt x="31750" y="802075"/>
                  </a:cubicBezTo>
                  <a:cubicBezTo>
                    <a:pt x="31750" y="805885"/>
                    <a:pt x="31750" y="808425"/>
                    <a:pt x="31750" y="812235"/>
                  </a:cubicBezTo>
                  <a:cubicBezTo>
                    <a:pt x="31750" y="822395"/>
                    <a:pt x="35560" y="826205"/>
                    <a:pt x="44450" y="826205"/>
                  </a:cubicBezTo>
                  <a:cubicBezTo>
                    <a:pt x="74652" y="826205"/>
                    <a:pt x="125211" y="827475"/>
                    <a:pt x="172159" y="827475"/>
                  </a:cubicBezTo>
                  <a:cubicBezTo>
                    <a:pt x="240776" y="827475"/>
                    <a:pt x="313004" y="824935"/>
                    <a:pt x="381620" y="827475"/>
                  </a:cubicBezTo>
                  <a:cubicBezTo>
                    <a:pt x="493574" y="831285"/>
                    <a:pt x="605527" y="833825"/>
                    <a:pt x="717480" y="832555"/>
                  </a:cubicBezTo>
                  <a:cubicBezTo>
                    <a:pt x="789708" y="831285"/>
                    <a:pt x="858325" y="833825"/>
                    <a:pt x="930553" y="833825"/>
                  </a:cubicBezTo>
                  <a:cubicBezTo>
                    <a:pt x="1035283" y="833825"/>
                    <a:pt x="1140014" y="832555"/>
                    <a:pt x="1244744" y="833825"/>
                  </a:cubicBezTo>
                  <a:cubicBezTo>
                    <a:pt x="1400034" y="835095"/>
                    <a:pt x="3104614" y="824935"/>
                    <a:pt x="3263516" y="827475"/>
                  </a:cubicBezTo>
                  <a:cubicBezTo>
                    <a:pt x="3332132" y="828745"/>
                    <a:pt x="3400748" y="830015"/>
                    <a:pt x="3465754" y="830015"/>
                  </a:cubicBezTo>
                  <a:cubicBezTo>
                    <a:pt x="3584930" y="832555"/>
                    <a:pt x="3700495" y="828745"/>
                    <a:pt x="3819671" y="832555"/>
                  </a:cubicBezTo>
                  <a:cubicBezTo>
                    <a:pt x="3917178" y="835095"/>
                    <a:pt x="4014686" y="835095"/>
                    <a:pt x="4112194" y="837635"/>
                  </a:cubicBezTo>
                  <a:cubicBezTo>
                    <a:pt x="4256650" y="841445"/>
                    <a:pt x="4401106" y="843985"/>
                    <a:pt x="4545562" y="845255"/>
                  </a:cubicBezTo>
                  <a:cubicBezTo>
                    <a:pt x="4599733" y="845255"/>
                    <a:pt x="4622406" y="843985"/>
                    <a:pt x="4642726" y="843985"/>
                  </a:cubicBezTo>
                  <a:close/>
                </a:path>
              </a:pathLst>
            </a:custGeom>
            <a:solidFill>
              <a:srgbClr val="252627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674608" y="1058174"/>
            <a:ext cx="12938784" cy="145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3"/>
              </a:lnSpc>
            </a:pPr>
            <a:r>
              <a:rPr lang="en-US" sz="10599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needs &amp; insights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5836" y="4368132"/>
            <a:ext cx="3371281" cy="162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They need...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5212" y="6139992"/>
            <a:ext cx="3952527" cy="268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A way to work with students in less profit-driven settings and a better way to manage student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30221" y="4368132"/>
            <a:ext cx="4375595" cy="162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It would be great if...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41755" y="6139992"/>
            <a:ext cx="3952527" cy="321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Connect parents with someone who can convince them better and build a tool for counselors that updates information and keep data 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350075" y="5512089"/>
            <a:ext cx="5059344" cy="3313870"/>
          </a:xfrm>
          <a:custGeom>
            <a:avLst/>
            <a:gdLst/>
            <a:ahLst/>
            <a:cxnLst/>
            <a:rect r="r" b="b" t="t" l="l"/>
            <a:pathLst>
              <a:path h="3313870" w="5059344">
                <a:moveTo>
                  <a:pt x="0" y="0"/>
                </a:moveTo>
                <a:lnTo>
                  <a:pt x="5059344" y="0"/>
                </a:lnTo>
                <a:lnTo>
                  <a:pt x="5059344" y="3313870"/>
                </a:lnTo>
                <a:lnTo>
                  <a:pt x="0" y="3313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46245" y="-387378"/>
            <a:ext cx="13787757" cy="11061757"/>
            <a:chOff x="0" y="0"/>
            <a:chExt cx="18383676" cy="14749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322997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9322997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283299" y="-1666590"/>
            <a:ext cx="10254039" cy="13620180"/>
            <a:chOff x="0" y="0"/>
            <a:chExt cx="2700652" cy="35872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00652" cy="3587208"/>
            </a:xfrm>
            <a:custGeom>
              <a:avLst/>
              <a:gdLst/>
              <a:ahLst/>
              <a:cxnLst/>
              <a:rect r="r" b="b" t="t" l="l"/>
              <a:pathLst>
                <a:path h="3587208" w="2700652">
                  <a:moveTo>
                    <a:pt x="0" y="0"/>
                  </a:moveTo>
                  <a:lnTo>
                    <a:pt x="2700652" y="0"/>
                  </a:lnTo>
                  <a:lnTo>
                    <a:pt x="2700652" y="3587208"/>
                  </a:lnTo>
                  <a:lnTo>
                    <a:pt x="0" y="3587208"/>
                  </a:lnTo>
                  <a:close/>
                </a:path>
              </a:pathLst>
            </a:custGeom>
            <a:solidFill>
              <a:srgbClr val="FCCE5D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00652" cy="362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97479" y="-356962"/>
            <a:ext cx="346521" cy="11000925"/>
            <a:chOff x="0" y="0"/>
            <a:chExt cx="462027" cy="14667900"/>
          </a:xfrm>
        </p:grpSpPr>
        <p:sp>
          <p:nvSpPr>
            <p:cNvPr name="Freeform 11" id="11"/>
            <p:cNvSpPr/>
            <p:nvPr/>
          </p:nvSpPr>
          <p:spPr>
            <a:xfrm flipH="false" flipV="false" rot="-5400000">
              <a:off x="-2871170" y="2871170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8"/>
                  </a:lnTo>
                  <a:lnTo>
                    <a:pt x="0" y="30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5400000">
              <a:off x="-2717161" y="5896349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8"/>
                  </a:lnTo>
                  <a:lnTo>
                    <a:pt x="0" y="30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5400000">
              <a:off x="-2717161" y="11488711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9"/>
                  </a:lnTo>
                  <a:lnTo>
                    <a:pt x="0" y="308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45761" y="1181100"/>
            <a:ext cx="6505958" cy="284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3"/>
              </a:lnSpc>
            </a:pPr>
            <a:r>
              <a:rPr lang="en-US" sz="10599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Stanford Student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0" y="1047750"/>
            <a:ext cx="6505958" cy="739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Background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0" y="1973036"/>
            <a:ext cx="7257372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London student in French Schooling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Brothers both went to Stanford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Applied and accepted to Stanford ED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84911" y="4058679"/>
            <a:ext cx="7627658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From London French Schools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Senior 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Interview Format: In-Person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0" y="5249512"/>
            <a:ext cx="6505958" cy="739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Key Quotes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0" y="6236954"/>
            <a:ext cx="7257372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“Our French schooling system never taught us how to apply or gave me any resources ” </a:t>
            </a:r>
          </a:p>
          <a:p>
            <a:pPr algn="l" marL="647698" indent="-323849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“The majority of my application support came from my brothers and parents who had already gone through the process ”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2512713" y="6469741"/>
            <a:ext cx="3845219" cy="2975238"/>
          </a:xfrm>
          <a:custGeom>
            <a:avLst/>
            <a:gdLst/>
            <a:ahLst/>
            <a:cxnLst/>
            <a:rect r="r" b="b" t="t" l="l"/>
            <a:pathLst>
              <a:path h="2975238" w="3845219">
                <a:moveTo>
                  <a:pt x="0" y="0"/>
                </a:moveTo>
                <a:lnTo>
                  <a:pt x="3845219" y="0"/>
                </a:lnTo>
                <a:lnTo>
                  <a:pt x="3845219" y="2975238"/>
                </a:lnTo>
                <a:lnTo>
                  <a:pt x="0" y="2975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65052" y="-387378"/>
            <a:ext cx="20780004" cy="11061757"/>
            <a:chOff x="0" y="0"/>
            <a:chExt cx="27706672" cy="14749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322997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645993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18645993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9322997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0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981896" y="6086137"/>
            <a:ext cx="2123334" cy="1825752"/>
            <a:chOff x="0" y="0"/>
            <a:chExt cx="559232" cy="4808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9232" cy="480856"/>
            </a:xfrm>
            <a:custGeom>
              <a:avLst/>
              <a:gdLst/>
              <a:ahLst/>
              <a:cxnLst/>
              <a:rect r="r" b="b" t="t" l="l"/>
              <a:pathLst>
                <a:path h="480856" w="559232">
                  <a:moveTo>
                    <a:pt x="185952" y="0"/>
                  </a:moveTo>
                  <a:lnTo>
                    <a:pt x="373280" y="0"/>
                  </a:lnTo>
                  <a:cubicBezTo>
                    <a:pt x="475978" y="0"/>
                    <a:pt x="559232" y="83253"/>
                    <a:pt x="559232" y="185952"/>
                  </a:cubicBezTo>
                  <a:lnTo>
                    <a:pt x="559232" y="294904"/>
                  </a:lnTo>
                  <a:cubicBezTo>
                    <a:pt x="559232" y="397603"/>
                    <a:pt x="475978" y="480856"/>
                    <a:pt x="373280" y="480856"/>
                  </a:cubicBezTo>
                  <a:lnTo>
                    <a:pt x="185952" y="480856"/>
                  </a:lnTo>
                  <a:cubicBezTo>
                    <a:pt x="83253" y="480856"/>
                    <a:pt x="0" y="397603"/>
                    <a:pt x="0" y="294904"/>
                  </a:cubicBezTo>
                  <a:lnTo>
                    <a:pt x="0" y="185952"/>
                  </a:lnTo>
                  <a:cubicBezTo>
                    <a:pt x="0" y="83253"/>
                    <a:pt x="83253" y="0"/>
                    <a:pt x="185952" y="0"/>
                  </a:cubicBezTo>
                  <a:close/>
                </a:path>
              </a:pathLst>
            </a:custGeom>
            <a:solidFill>
              <a:srgbClr val="FFF8E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59232" cy="5189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this does haha 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611368" y="5143500"/>
            <a:ext cx="1711776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V="true">
            <a:off x="9124950" y="951009"/>
            <a:ext cx="0" cy="89055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661656" y="324416"/>
            <a:ext cx="1605989" cy="1560937"/>
            <a:chOff x="0" y="0"/>
            <a:chExt cx="422976" cy="4111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2977" cy="411111"/>
            </a:xfrm>
            <a:custGeom>
              <a:avLst/>
              <a:gdLst/>
              <a:ahLst/>
              <a:cxnLst/>
              <a:rect r="r" b="b" t="t" l="l"/>
              <a:pathLst>
                <a:path h="411111" w="422977">
                  <a:moveTo>
                    <a:pt x="205556" y="0"/>
                  </a:moveTo>
                  <a:lnTo>
                    <a:pt x="217421" y="0"/>
                  </a:lnTo>
                  <a:cubicBezTo>
                    <a:pt x="330946" y="0"/>
                    <a:pt x="422977" y="92030"/>
                    <a:pt x="422977" y="205556"/>
                  </a:cubicBezTo>
                  <a:lnTo>
                    <a:pt x="422977" y="205556"/>
                  </a:lnTo>
                  <a:cubicBezTo>
                    <a:pt x="422977" y="319081"/>
                    <a:pt x="330946" y="411111"/>
                    <a:pt x="217421" y="411111"/>
                  </a:cubicBezTo>
                  <a:lnTo>
                    <a:pt x="205556" y="411111"/>
                  </a:lnTo>
                  <a:cubicBezTo>
                    <a:pt x="92030" y="411111"/>
                    <a:pt x="0" y="319081"/>
                    <a:pt x="0" y="205556"/>
                  </a:cubicBezTo>
                  <a:lnTo>
                    <a:pt x="0" y="205556"/>
                  </a:lnTo>
                  <a:cubicBezTo>
                    <a:pt x="0" y="92030"/>
                    <a:pt x="92030" y="0"/>
                    <a:pt x="2055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22976" cy="449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SATs were completely foreign to him until the process started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369502" y="460755"/>
            <a:ext cx="11510897" cy="490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3500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stanford student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44976" y="1175650"/>
            <a:ext cx="1023480" cy="56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7"/>
              </a:lnSpc>
            </a:pPr>
            <a:r>
              <a:rPr lang="en-US" sz="3147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SAY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44976" y="5391150"/>
            <a:ext cx="1023480" cy="56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7"/>
              </a:lnSpc>
            </a:pPr>
            <a:r>
              <a:rPr lang="en-US" sz="3147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DO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84607" y="1175650"/>
            <a:ext cx="1560436" cy="56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7"/>
              </a:lnSpc>
            </a:pPr>
            <a:r>
              <a:rPr lang="en-US" sz="3147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THINK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58350" y="5391150"/>
            <a:ext cx="1023480" cy="56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7"/>
              </a:lnSpc>
            </a:pPr>
            <a:r>
              <a:rPr lang="en-US" sz="3147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FEEL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61656" y="5334000"/>
            <a:ext cx="1627566" cy="1530972"/>
            <a:chOff x="0" y="0"/>
            <a:chExt cx="428659" cy="4032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28659" cy="403219"/>
            </a:xfrm>
            <a:custGeom>
              <a:avLst/>
              <a:gdLst/>
              <a:ahLst/>
              <a:cxnLst/>
              <a:rect r="r" b="b" t="t" l="l"/>
              <a:pathLst>
                <a:path h="403219" w="428659">
                  <a:moveTo>
                    <a:pt x="201609" y="0"/>
                  </a:moveTo>
                  <a:lnTo>
                    <a:pt x="227050" y="0"/>
                  </a:lnTo>
                  <a:cubicBezTo>
                    <a:pt x="280520" y="0"/>
                    <a:pt x="331800" y="21241"/>
                    <a:pt x="369609" y="59050"/>
                  </a:cubicBezTo>
                  <a:cubicBezTo>
                    <a:pt x="407418" y="96859"/>
                    <a:pt x="428659" y="148139"/>
                    <a:pt x="428659" y="201609"/>
                  </a:cubicBezTo>
                  <a:lnTo>
                    <a:pt x="428659" y="201609"/>
                  </a:lnTo>
                  <a:cubicBezTo>
                    <a:pt x="428659" y="312955"/>
                    <a:pt x="338396" y="403219"/>
                    <a:pt x="227050" y="403219"/>
                  </a:cubicBezTo>
                  <a:lnTo>
                    <a:pt x="201609" y="403219"/>
                  </a:lnTo>
                  <a:cubicBezTo>
                    <a:pt x="148139" y="403219"/>
                    <a:pt x="96859" y="381978"/>
                    <a:pt x="59050" y="344169"/>
                  </a:cubicBezTo>
                  <a:cubicBezTo>
                    <a:pt x="21241" y="306360"/>
                    <a:pt x="0" y="255080"/>
                    <a:pt x="0" y="201609"/>
                  </a:cubicBezTo>
                  <a:lnTo>
                    <a:pt x="0" y="201609"/>
                  </a:lnTo>
                  <a:cubicBezTo>
                    <a:pt x="0" y="148139"/>
                    <a:pt x="21241" y="96859"/>
                    <a:pt x="59050" y="59050"/>
                  </a:cubicBezTo>
                  <a:cubicBezTo>
                    <a:pt x="96859" y="21241"/>
                    <a:pt x="148139" y="0"/>
                    <a:pt x="201609" y="0"/>
                  </a:cubicBez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28659" cy="441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Commonly would seek brothers for advice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686925" y="2067274"/>
            <a:ext cx="1594485" cy="1006711"/>
            <a:chOff x="0" y="0"/>
            <a:chExt cx="419947" cy="26514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19947" cy="265142"/>
            </a:xfrm>
            <a:custGeom>
              <a:avLst/>
              <a:gdLst/>
              <a:ahLst/>
              <a:cxnLst/>
              <a:rect r="r" b="b" t="t" l="l"/>
              <a:pathLst>
                <a:path h="265142" w="419947">
                  <a:moveTo>
                    <a:pt x="132571" y="0"/>
                  </a:moveTo>
                  <a:lnTo>
                    <a:pt x="287376" y="0"/>
                  </a:lnTo>
                  <a:cubicBezTo>
                    <a:pt x="360593" y="0"/>
                    <a:pt x="419947" y="59354"/>
                    <a:pt x="419947" y="132571"/>
                  </a:cubicBezTo>
                  <a:lnTo>
                    <a:pt x="419947" y="132571"/>
                  </a:lnTo>
                  <a:cubicBezTo>
                    <a:pt x="419947" y="167731"/>
                    <a:pt x="405979" y="201451"/>
                    <a:pt x="381117" y="226313"/>
                  </a:cubicBezTo>
                  <a:cubicBezTo>
                    <a:pt x="356256" y="251175"/>
                    <a:pt x="322536" y="265142"/>
                    <a:pt x="287376" y="265142"/>
                  </a:cubicBezTo>
                  <a:lnTo>
                    <a:pt x="132571" y="265142"/>
                  </a:lnTo>
                  <a:cubicBezTo>
                    <a:pt x="97411" y="265142"/>
                    <a:pt x="63691" y="251175"/>
                    <a:pt x="38829" y="226313"/>
                  </a:cubicBezTo>
                  <a:cubicBezTo>
                    <a:pt x="13967" y="201451"/>
                    <a:pt x="0" y="167731"/>
                    <a:pt x="0" y="132571"/>
                  </a:cubicBezTo>
                  <a:lnTo>
                    <a:pt x="0" y="132571"/>
                  </a:lnTo>
                  <a:cubicBezTo>
                    <a:pt x="0" y="97411"/>
                    <a:pt x="13967" y="63691"/>
                    <a:pt x="38829" y="38829"/>
                  </a:cubicBezTo>
                  <a:cubicBezTo>
                    <a:pt x="63691" y="13967"/>
                    <a:pt x="97411" y="0"/>
                    <a:pt x="13257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419947" cy="30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His process didn’t really change from his brothers.  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105904">
            <a:off x="14100770" y="7167876"/>
            <a:ext cx="1705485" cy="1170009"/>
            <a:chOff x="0" y="0"/>
            <a:chExt cx="449181" cy="3081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49181" cy="308150"/>
            </a:xfrm>
            <a:custGeom>
              <a:avLst/>
              <a:gdLst/>
              <a:ahLst/>
              <a:cxnLst/>
              <a:rect r="r" b="b" t="t" l="l"/>
              <a:pathLst>
                <a:path h="308150" w="449181">
                  <a:moveTo>
                    <a:pt x="154075" y="0"/>
                  </a:moveTo>
                  <a:lnTo>
                    <a:pt x="295106" y="0"/>
                  </a:lnTo>
                  <a:cubicBezTo>
                    <a:pt x="380199" y="0"/>
                    <a:pt x="449181" y="68982"/>
                    <a:pt x="449181" y="154075"/>
                  </a:cubicBezTo>
                  <a:lnTo>
                    <a:pt x="449181" y="154075"/>
                  </a:lnTo>
                  <a:cubicBezTo>
                    <a:pt x="449181" y="239169"/>
                    <a:pt x="380199" y="308150"/>
                    <a:pt x="295106" y="308150"/>
                  </a:cubicBezTo>
                  <a:lnTo>
                    <a:pt x="154075" y="308150"/>
                  </a:lnTo>
                  <a:cubicBezTo>
                    <a:pt x="68982" y="308150"/>
                    <a:pt x="0" y="239169"/>
                    <a:pt x="0" y="154075"/>
                  </a:cubicBezTo>
                  <a:lnTo>
                    <a:pt x="0" y="154075"/>
                  </a:lnTo>
                  <a:cubicBezTo>
                    <a:pt x="0" y="68982"/>
                    <a:pt x="68982" y="0"/>
                    <a:pt x="15407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49181" cy="346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Insecure about vouching for himself or his achievements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109061" y="1784814"/>
            <a:ext cx="1810071" cy="1376965"/>
            <a:chOff x="0" y="0"/>
            <a:chExt cx="476727" cy="36265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6727" cy="362657"/>
            </a:xfrm>
            <a:custGeom>
              <a:avLst/>
              <a:gdLst/>
              <a:ahLst/>
              <a:cxnLst/>
              <a:rect r="r" b="b" t="t" l="l"/>
              <a:pathLst>
                <a:path h="362657" w="476727">
                  <a:moveTo>
                    <a:pt x="181329" y="0"/>
                  </a:moveTo>
                  <a:lnTo>
                    <a:pt x="295398" y="0"/>
                  </a:lnTo>
                  <a:cubicBezTo>
                    <a:pt x="395543" y="0"/>
                    <a:pt x="476727" y="81184"/>
                    <a:pt x="476727" y="181329"/>
                  </a:cubicBezTo>
                  <a:lnTo>
                    <a:pt x="476727" y="181329"/>
                  </a:lnTo>
                  <a:cubicBezTo>
                    <a:pt x="476727" y="281474"/>
                    <a:pt x="395543" y="362657"/>
                    <a:pt x="295398" y="362657"/>
                  </a:cubicBezTo>
                  <a:lnTo>
                    <a:pt x="181329" y="362657"/>
                  </a:lnTo>
                  <a:cubicBezTo>
                    <a:pt x="81184" y="362657"/>
                    <a:pt x="0" y="281474"/>
                    <a:pt x="0" y="181329"/>
                  </a:cubicBezTo>
                  <a:lnTo>
                    <a:pt x="0" y="181329"/>
                  </a:lnTo>
                  <a:cubicBezTo>
                    <a:pt x="0" y="81184"/>
                    <a:pt x="81184" y="0"/>
                    <a:pt x="181329" y="0"/>
                  </a:cubicBezTo>
                  <a:close/>
                </a:path>
              </a:pathLst>
            </a:custGeom>
            <a:solidFill>
              <a:srgbClr val="C96E5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76727" cy="400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Thinks friends wouldn’t  consider the process for international schooling due to cost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869057" y="368379"/>
            <a:ext cx="1767914" cy="1516975"/>
            <a:chOff x="0" y="0"/>
            <a:chExt cx="465623" cy="39953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65623" cy="399532"/>
            </a:xfrm>
            <a:custGeom>
              <a:avLst/>
              <a:gdLst/>
              <a:ahLst/>
              <a:cxnLst/>
              <a:rect r="r" b="b" t="t" l="l"/>
              <a:pathLst>
                <a:path h="399532" w="465623">
                  <a:moveTo>
                    <a:pt x="199766" y="0"/>
                  </a:moveTo>
                  <a:lnTo>
                    <a:pt x="265857" y="0"/>
                  </a:lnTo>
                  <a:cubicBezTo>
                    <a:pt x="376185" y="0"/>
                    <a:pt x="465623" y="89438"/>
                    <a:pt x="465623" y="199766"/>
                  </a:cubicBezTo>
                  <a:lnTo>
                    <a:pt x="465623" y="199766"/>
                  </a:lnTo>
                  <a:cubicBezTo>
                    <a:pt x="465623" y="252748"/>
                    <a:pt x="444577" y="303559"/>
                    <a:pt x="407113" y="341022"/>
                  </a:cubicBezTo>
                  <a:cubicBezTo>
                    <a:pt x="369650" y="378486"/>
                    <a:pt x="318838" y="399532"/>
                    <a:pt x="265857" y="399532"/>
                  </a:cubicBezTo>
                  <a:lnTo>
                    <a:pt x="199766" y="399532"/>
                  </a:lnTo>
                  <a:cubicBezTo>
                    <a:pt x="146785" y="399532"/>
                    <a:pt x="95974" y="378486"/>
                    <a:pt x="58510" y="341022"/>
                  </a:cubicBezTo>
                  <a:cubicBezTo>
                    <a:pt x="21047" y="303559"/>
                    <a:pt x="0" y="252748"/>
                    <a:pt x="0" y="199766"/>
                  </a:cubicBezTo>
                  <a:lnTo>
                    <a:pt x="0" y="199766"/>
                  </a:lnTo>
                  <a:cubicBezTo>
                    <a:pt x="0" y="146785"/>
                    <a:pt x="21047" y="95974"/>
                    <a:pt x="58510" y="58510"/>
                  </a:cubicBezTo>
                  <a:cubicBezTo>
                    <a:pt x="95974" y="21047"/>
                    <a:pt x="146785" y="0"/>
                    <a:pt x="19976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465623" cy="437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I had to be very  selective with letters of recommendation.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611368" y="7396976"/>
            <a:ext cx="1611710" cy="1457495"/>
            <a:chOff x="0" y="0"/>
            <a:chExt cx="424483" cy="38386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24483" cy="383867"/>
            </a:xfrm>
            <a:custGeom>
              <a:avLst/>
              <a:gdLst/>
              <a:ahLst/>
              <a:cxnLst/>
              <a:rect r="r" b="b" t="t" l="l"/>
              <a:pathLst>
                <a:path h="383867" w="424483">
                  <a:moveTo>
                    <a:pt x="191934" y="0"/>
                  </a:moveTo>
                  <a:lnTo>
                    <a:pt x="232550" y="0"/>
                  </a:lnTo>
                  <a:cubicBezTo>
                    <a:pt x="283454" y="0"/>
                    <a:pt x="332273" y="20222"/>
                    <a:pt x="368267" y="56216"/>
                  </a:cubicBezTo>
                  <a:cubicBezTo>
                    <a:pt x="404262" y="92211"/>
                    <a:pt x="424483" y="141030"/>
                    <a:pt x="424483" y="191934"/>
                  </a:cubicBezTo>
                  <a:lnTo>
                    <a:pt x="424483" y="191934"/>
                  </a:lnTo>
                  <a:cubicBezTo>
                    <a:pt x="424483" y="297936"/>
                    <a:pt x="338552" y="383867"/>
                    <a:pt x="232550" y="383867"/>
                  </a:cubicBezTo>
                  <a:lnTo>
                    <a:pt x="191934" y="383867"/>
                  </a:lnTo>
                  <a:cubicBezTo>
                    <a:pt x="85932" y="383867"/>
                    <a:pt x="0" y="297936"/>
                    <a:pt x="0" y="191934"/>
                  </a:cubicBezTo>
                  <a:lnTo>
                    <a:pt x="0" y="191934"/>
                  </a:lnTo>
                  <a:cubicBezTo>
                    <a:pt x="0" y="85932"/>
                    <a:pt x="85932" y="0"/>
                    <a:pt x="191934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424483" cy="421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Sought help and LOR from those accustom to the American process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6665797" y="7911889"/>
            <a:ext cx="1611710" cy="1647055"/>
            <a:chOff x="0" y="0"/>
            <a:chExt cx="424483" cy="43379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24483" cy="433792"/>
            </a:xfrm>
            <a:custGeom>
              <a:avLst/>
              <a:gdLst/>
              <a:ahLst/>
              <a:cxnLst/>
              <a:rect r="r" b="b" t="t" l="l"/>
              <a:pathLst>
                <a:path h="433792" w="424483">
                  <a:moveTo>
                    <a:pt x="212242" y="0"/>
                  </a:moveTo>
                  <a:lnTo>
                    <a:pt x="212242" y="0"/>
                  </a:lnTo>
                  <a:cubicBezTo>
                    <a:pt x="268532" y="0"/>
                    <a:pt x="322516" y="22361"/>
                    <a:pt x="362319" y="62164"/>
                  </a:cubicBezTo>
                  <a:cubicBezTo>
                    <a:pt x="402122" y="101967"/>
                    <a:pt x="424483" y="155952"/>
                    <a:pt x="424483" y="212242"/>
                  </a:cubicBezTo>
                  <a:lnTo>
                    <a:pt x="424483" y="221551"/>
                  </a:lnTo>
                  <a:cubicBezTo>
                    <a:pt x="424483" y="277841"/>
                    <a:pt x="402122" y="331825"/>
                    <a:pt x="362319" y="371628"/>
                  </a:cubicBezTo>
                  <a:cubicBezTo>
                    <a:pt x="322516" y="411431"/>
                    <a:pt x="268532" y="433792"/>
                    <a:pt x="212242" y="433792"/>
                  </a:cubicBezTo>
                  <a:lnTo>
                    <a:pt x="212242" y="433792"/>
                  </a:lnTo>
                  <a:cubicBezTo>
                    <a:pt x="155952" y="433792"/>
                    <a:pt x="101967" y="411431"/>
                    <a:pt x="62164" y="371628"/>
                  </a:cubicBezTo>
                  <a:cubicBezTo>
                    <a:pt x="22361" y="331825"/>
                    <a:pt x="0" y="277841"/>
                    <a:pt x="0" y="221551"/>
                  </a:cubicBezTo>
                  <a:lnTo>
                    <a:pt x="0" y="212242"/>
                  </a:lnTo>
                  <a:cubicBezTo>
                    <a:pt x="0" y="155952"/>
                    <a:pt x="22361" y="101967"/>
                    <a:pt x="62164" y="62164"/>
                  </a:cubicBezTo>
                  <a:cubicBezTo>
                    <a:pt x="101967" y="22361"/>
                    <a:pt x="155952" y="0"/>
                    <a:pt x="212242" y="0"/>
                  </a:cubicBez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424483" cy="471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Do tasks in ways that he felt Americans would be most receptive to 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1974668" y="1990070"/>
            <a:ext cx="1743868" cy="1337684"/>
            <a:chOff x="0" y="0"/>
            <a:chExt cx="459290" cy="35231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“Unlike Americans” perception of applications in America being guided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584607" y="6397074"/>
            <a:ext cx="1743868" cy="1337684"/>
            <a:chOff x="0" y="0"/>
            <a:chExt cx="459290" cy="35231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Feels that Americans culturally are very different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1899976" y="5722662"/>
            <a:ext cx="1743868" cy="1337684"/>
            <a:chOff x="0" y="0"/>
            <a:chExt cx="459290" cy="35231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C96E52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Felt as if any resources school could provide would be inadequate 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2267645" y="1983593"/>
            <a:ext cx="1581773" cy="1462698"/>
            <a:chOff x="0" y="0"/>
            <a:chExt cx="416599" cy="385237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416599" cy="385237"/>
            </a:xfrm>
            <a:custGeom>
              <a:avLst/>
              <a:gdLst/>
              <a:ahLst/>
              <a:cxnLst/>
              <a:rect r="r" b="b" t="t" l="l"/>
              <a:pathLst>
                <a:path h="385237" w="416599">
                  <a:moveTo>
                    <a:pt x="192619" y="0"/>
                  </a:moveTo>
                  <a:lnTo>
                    <a:pt x="223980" y="0"/>
                  </a:lnTo>
                  <a:cubicBezTo>
                    <a:pt x="275066" y="0"/>
                    <a:pt x="324059" y="20294"/>
                    <a:pt x="360182" y="56417"/>
                  </a:cubicBezTo>
                  <a:cubicBezTo>
                    <a:pt x="396305" y="92540"/>
                    <a:pt x="416599" y="141533"/>
                    <a:pt x="416599" y="192619"/>
                  </a:cubicBezTo>
                  <a:lnTo>
                    <a:pt x="416599" y="192619"/>
                  </a:lnTo>
                  <a:cubicBezTo>
                    <a:pt x="416599" y="243704"/>
                    <a:pt x="396305" y="292698"/>
                    <a:pt x="360182" y="328821"/>
                  </a:cubicBezTo>
                  <a:cubicBezTo>
                    <a:pt x="324059" y="364944"/>
                    <a:pt x="275066" y="385237"/>
                    <a:pt x="223980" y="385237"/>
                  </a:cubicBezTo>
                  <a:lnTo>
                    <a:pt x="192619" y="385237"/>
                  </a:lnTo>
                  <a:cubicBezTo>
                    <a:pt x="141533" y="385237"/>
                    <a:pt x="92540" y="364944"/>
                    <a:pt x="56417" y="328821"/>
                  </a:cubicBezTo>
                  <a:cubicBezTo>
                    <a:pt x="20294" y="292698"/>
                    <a:pt x="0" y="243704"/>
                    <a:pt x="0" y="192619"/>
                  </a:cubicBezTo>
                  <a:lnTo>
                    <a:pt x="0" y="192619"/>
                  </a:lnTo>
                  <a:cubicBezTo>
                    <a:pt x="0" y="141533"/>
                    <a:pt x="20294" y="92540"/>
                    <a:pt x="56417" y="56417"/>
                  </a:cubicBezTo>
                  <a:cubicBezTo>
                    <a:pt x="92540" y="20294"/>
                    <a:pt x="141533" y="0"/>
                    <a:pt x="192619" y="0"/>
                  </a:cubicBez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416599" cy="423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The only resources I had were my parents &amp; brothers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2111747" y="3605111"/>
            <a:ext cx="1743868" cy="1337684"/>
            <a:chOff x="0" y="0"/>
            <a:chExt cx="459290" cy="352312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C96E52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School name was more important that program/degree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2563647" y="7451508"/>
            <a:ext cx="1611710" cy="1402963"/>
            <a:chOff x="0" y="0"/>
            <a:chExt cx="424483" cy="36950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424483" cy="369505"/>
            </a:xfrm>
            <a:custGeom>
              <a:avLst/>
              <a:gdLst/>
              <a:ahLst/>
              <a:cxnLst/>
              <a:rect r="r" b="b" t="t" l="l"/>
              <a:pathLst>
                <a:path h="369505" w="424483">
                  <a:moveTo>
                    <a:pt x="184752" y="0"/>
                  </a:moveTo>
                  <a:lnTo>
                    <a:pt x="239731" y="0"/>
                  </a:lnTo>
                  <a:cubicBezTo>
                    <a:pt x="288730" y="0"/>
                    <a:pt x="335723" y="19465"/>
                    <a:pt x="370371" y="54113"/>
                  </a:cubicBezTo>
                  <a:cubicBezTo>
                    <a:pt x="405018" y="88760"/>
                    <a:pt x="424483" y="135753"/>
                    <a:pt x="424483" y="184752"/>
                  </a:cubicBezTo>
                  <a:lnTo>
                    <a:pt x="424483" y="184752"/>
                  </a:lnTo>
                  <a:cubicBezTo>
                    <a:pt x="424483" y="233752"/>
                    <a:pt x="405018" y="280744"/>
                    <a:pt x="370371" y="315392"/>
                  </a:cubicBezTo>
                  <a:cubicBezTo>
                    <a:pt x="335723" y="350040"/>
                    <a:pt x="288730" y="369505"/>
                    <a:pt x="239731" y="369505"/>
                  </a:cubicBezTo>
                  <a:lnTo>
                    <a:pt x="184752" y="369505"/>
                  </a:lnTo>
                  <a:cubicBezTo>
                    <a:pt x="135753" y="369505"/>
                    <a:pt x="88760" y="350040"/>
                    <a:pt x="54113" y="315392"/>
                  </a:cubicBezTo>
                  <a:cubicBezTo>
                    <a:pt x="19465" y="280744"/>
                    <a:pt x="0" y="233752"/>
                    <a:pt x="0" y="184752"/>
                  </a:cubicBezTo>
                  <a:lnTo>
                    <a:pt x="0" y="184752"/>
                  </a:lnTo>
                  <a:cubicBezTo>
                    <a:pt x="0" y="135753"/>
                    <a:pt x="19465" y="88760"/>
                    <a:pt x="54113" y="54113"/>
                  </a:cubicBezTo>
                  <a:cubicBezTo>
                    <a:pt x="88760" y="19465"/>
                    <a:pt x="135753" y="0"/>
                    <a:pt x="18475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424483" cy="407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Didn’t talk to friends about applications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4636970" y="5722662"/>
            <a:ext cx="1611710" cy="1358818"/>
            <a:chOff x="0" y="0"/>
            <a:chExt cx="424483" cy="357878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424483" cy="357878"/>
            </a:xfrm>
            <a:custGeom>
              <a:avLst/>
              <a:gdLst/>
              <a:ahLst/>
              <a:cxnLst/>
              <a:rect r="r" b="b" t="t" l="l"/>
              <a:pathLst>
                <a:path h="357878" w="424483">
                  <a:moveTo>
                    <a:pt x="178939" y="0"/>
                  </a:moveTo>
                  <a:lnTo>
                    <a:pt x="245544" y="0"/>
                  </a:lnTo>
                  <a:cubicBezTo>
                    <a:pt x="293002" y="0"/>
                    <a:pt x="338516" y="18852"/>
                    <a:pt x="372073" y="52410"/>
                  </a:cubicBezTo>
                  <a:cubicBezTo>
                    <a:pt x="405631" y="85968"/>
                    <a:pt x="424483" y="131481"/>
                    <a:pt x="424483" y="178939"/>
                  </a:cubicBezTo>
                  <a:lnTo>
                    <a:pt x="424483" y="178939"/>
                  </a:lnTo>
                  <a:cubicBezTo>
                    <a:pt x="424483" y="277764"/>
                    <a:pt x="344370" y="357878"/>
                    <a:pt x="245544" y="357878"/>
                  </a:cubicBezTo>
                  <a:lnTo>
                    <a:pt x="178939" y="357878"/>
                  </a:lnTo>
                  <a:cubicBezTo>
                    <a:pt x="80114" y="357878"/>
                    <a:pt x="0" y="277764"/>
                    <a:pt x="0" y="178939"/>
                  </a:cubicBezTo>
                  <a:lnTo>
                    <a:pt x="0" y="178939"/>
                  </a:lnTo>
                  <a:cubicBezTo>
                    <a:pt x="0" y="80114"/>
                    <a:pt x="80114" y="0"/>
                    <a:pt x="178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424483" cy="395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Made his decision on school based on brother’s insistence 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1957126" y="7241321"/>
            <a:ext cx="1753947" cy="1183579"/>
            <a:chOff x="0" y="0"/>
            <a:chExt cx="461945" cy="311725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461945" cy="311725"/>
            </a:xfrm>
            <a:custGeom>
              <a:avLst/>
              <a:gdLst/>
              <a:ahLst/>
              <a:cxnLst/>
              <a:rect r="r" b="b" t="t" l="l"/>
              <a:pathLst>
                <a:path h="311725" w="461945">
                  <a:moveTo>
                    <a:pt x="155862" y="0"/>
                  </a:moveTo>
                  <a:lnTo>
                    <a:pt x="306083" y="0"/>
                  </a:lnTo>
                  <a:cubicBezTo>
                    <a:pt x="347420" y="0"/>
                    <a:pt x="387064" y="16421"/>
                    <a:pt x="416294" y="45651"/>
                  </a:cubicBezTo>
                  <a:cubicBezTo>
                    <a:pt x="445524" y="74881"/>
                    <a:pt x="461945" y="114525"/>
                    <a:pt x="461945" y="155862"/>
                  </a:cubicBezTo>
                  <a:lnTo>
                    <a:pt x="461945" y="155862"/>
                  </a:lnTo>
                  <a:cubicBezTo>
                    <a:pt x="461945" y="197199"/>
                    <a:pt x="445524" y="236844"/>
                    <a:pt x="416294" y="266074"/>
                  </a:cubicBezTo>
                  <a:cubicBezTo>
                    <a:pt x="387064" y="295303"/>
                    <a:pt x="347420" y="311725"/>
                    <a:pt x="306083" y="311725"/>
                  </a:cubicBezTo>
                  <a:lnTo>
                    <a:pt x="155862" y="311725"/>
                  </a:lnTo>
                  <a:cubicBezTo>
                    <a:pt x="114525" y="311725"/>
                    <a:pt x="74881" y="295303"/>
                    <a:pt x="45651" y="266074"/>
                  </a:cubicBezTo>
                  <a:cubicBezTo>
                    <a:pt x="16421" y="236844"/>
                    <a:pt x="0" y="197199"/>
                    <a:pt x="0" y="155862"/>
                  </a:cubicBezTo>
                  <a:lnTo>
                    <a:pt x="0" y="155862"/>
                  </a:lnTo>
                  <a:cubicBezTo>
                    <a:pt x="0" y="114525"/>
                    <a:pt x="16421" y="74881"/>
                    <a:pt x="45651" y="45651"/>
                  </a:cubicBezTo>
                  <a:cubicBezTo>
                    <a:pt x="74881" y="16421"/>
                    <a:pt x="114525" y="0"/>
                    <a:pt x="15586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38100"/>
              <a:ext cx="461945" cy="349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Frustrated in the “fakeness” of school applications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9486862" y="8074721"/>
            <a:ext cx="1841614" cy="1272014"/>
            <a:chOff x="0" y="0"/>
            <a:chExt cx="485034" cy="335016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485034" cy="335016"/>
            </a:xfrm>
            <a:custGeom>
              <a:avLst/>
              <a:gdLst/>
              <a:ahLst/>
              <a:cxnLst/>
              <a:rect r="r" b="b" t="t" l="l"/>
              <a:pathLst>
                <a:path h="335016" w="485034">
                  <a:moveTo>
                    <a:pt x="167508" y="0"/>
                  </a:moveTo>
                  <a:lnTo>
                    <a:pt x="317526" y="0"/>
                  </a:lnTo>
                  <a:cubicBezTo>
                    <a:pt x="410038" y="0"/>
                    <a:pt x="485034" y="74996"/>
                    <a:pt x="485034" y="167508"/>
                  </a:cubicBezTo>
                  <a:lnTo>
                    <a:pt x="485034" y="167508"/>
                  </a:lnTo>
                  <a:cubicBezTo>
                    <a:pt x="485034" y="211934"/>
                    <a:pt x="467386" y="254540"/>
                    <a:pt x="435972" y="285954"/>
                  </a:cubicBezTo>
                  <a:cubicBezTo>
                    <a:pt x="404558" y="317368"/>
                    <a:pt x="361952" y="335016"/>
                    <a:pt x="317526" y="335016"/>
                  </a:cubicBezTo>
                  <a:lnTo>
                    <a:pt x="167508" y="335016"/>
                  </a:lnTo>
                  <a:cubicBezTo>
                    <a:pt x="123082" y="335016"/>
                    <a:pt x="80476" y="317368"/>
                    <a:pt x="49062" y="285954"/>
                  </a:cubicBezTo>
                  <a:cubicBezTo>
                    <a:pt x="17648" y="254540"/>
                    <a:pt x="0" y="211934"/>
                    <a:pt x="0" y="167508"/>
                  </a:cubicBezTo>
                  <a:lnTo>
                    <a:pt x="0" y="167508"/>
                  </a:lnTo>
                  <a:cubicBezTo>
                    <a:pt x="0" y="123082"/>
                    <a:pt x="17648" y="80476"/>
                    <a:pt x="49062" y="49062"/>
                  </a:cubicBezTo>
                  <a:cubicBezTo>
                    <a:pt x="80476" y="17648"/>
                    <a:pt x="123082" y="0"/>
                    <a:pt x="16750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38100"/>
              <a:ext cx="485034" cy="373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Isolated and cannot relate to a lot of friends around him 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507287" y="2261496"/>
            <a:ext cx="1611710" cy="1263630"/>
            <a:chOff x="0" y="0"/>
            <a:chExt cx="424483" cy="332808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424483" cy="332808"/>
            </a:xfrm>
            <a:custGeom>
              <a:avLst/>
              <a:gdLst/>
              <a:ahLst/>
              <a:cxnLst/>
              <a:rect r="r" b="b" t="t" l="l"/>
              <a:pathLst>
                <a:path h="332808" w="424483">
                  <a:moveTo>
                    <a:pt x="166404" y="0"/>
                  </a:moveTo>
                  <a:lnTo>
                    <a:pt x="258079" y="0"/>
                  </a:lnTo>
                  <a:cubicBezTo>
                    <a:pt x="302212" y="0"/>
                    <a:pt x="344538" y="17532"/>
                    <a:pt x="375745" y="48739"/>
                  </a:cubicBezTo>
                  <a:cubicBezTo>
                    <a:pt x="406952" y="79945"/>
                    <a:pt x="424483" y="122271"/>
                    <a:pt x="424483" y="166404"/>
                  </a:cubicBezTo>
                  <a:lnTo>
                    <a:pt x="424483" y="166404"/>
                  </a:lnTo>
                  <a:cubicBezTo>
                    <a:pt x="424483" y="210537"/>
                    <a:pt x="406952" y="252862"/>
                    <a:pt x="375745" y="284069"/>
                  </a:cubicBezTo>
                  <a:cubicBezTo>
                    <a:pt x="344538" y="315276"/>
                    <a:pt x="302212" y="332808"/>
                    <a:pt x="258079" y="332808"/>
                  </a:cubicBezTo>
                  <a:lnTo>
                    <a:pt x="166404" y="332808"/>
                  </a:lnTo>
                  <a:cubicBezTo>
                    <a:pt x="122271" y="332808"/>
                    <a:pt x="79945" y="315276"/>
                    <a:pt x="48739" y="284069"/>
                  </a:cubicBezTo>
                  <a:cubicBezTo>
                    <a:pt x="17532" y="252862"/>
                    <a:pt x="0" y="210537"/>
                    <a:pt x="0" y="166404"/>
                  </a:cubicBezTo>
                  <a:lnTo>
                    <a:pt x="0" y="166404"/>
                  </a:lnTo>
                  <a:cubicBezTo>
                    <a:pt x="0" y="122271"/>
                    <a:pt x="17532" y="79945"/>
                    <a:pt x="48739" y="48739"/>
                  </a:cubicBezTo>
                  <a:cubicBezTo>
                    <a:pt x="79945" y="17532"/>
                    <a:pt x="122271" y="0"/>
                    <a:pt x="166404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38100"/>
              <a:ext cx="424483" cy="370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Writing about yourself in French is typically different than English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4968158" y="422655"/>
            <a:ext cx="1943393" cy="1462698"/>
            <a:chOff x="0" y="0"/>
            <a:chExt cx="511840" cy="385237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511840" cy="385237"/>
            </a:xfrm>
            <a:custGeom>
              <a:avLst/>
              <a:gdLst/>
              <a:ahLst/>
              <a:cxnLst/>
              <a:rect r="r" b="b" t="t" l="l"/>
              <a:pathLst>
                <a:path h="385237" w="511840">
                  <a:moveTo>
                    <a:pt x="192619" y="0"/>
                  </a:moveTo>
                  <a:lnTo>
                    <a:pt x="319222" y="0"/>
                  </a:lnTo>
                  <a:cubicBezTo>
                    <a:pt x="370307" y="0"/>
                    <a:pt x="419301" y="20294"/>
                    <a:pt x="455424" y="56417"/>
                  </a:cubicBezTo>
                  <a:cubicBezTo>
                    <a:pt x="491547" y="92540"/>
                    <a:pt x="511840" y="141533"/>
                    <a:pt x="511840" y="192619"/>
                  </a:cubicBezTo>
                  <a:lnTo>
                    <a:pt x="511840" y="192619"/>
                  </a:lnTo>
                  <a:cubicBezTo>
                    <a:pt x="511840" y="243704"/>
                    <a:pt x="491547" y="292698"/>
                    <a:pt x="455424" y="328821"/>
                  </a:cubicBezTo>
                  <a:cubicBezTo>
                    <a:pt x="419301" y="364944"/>
                    <a:pt x="370307" y="385237"/>
                    <a:pt x="319222" y="385237"/>
                  </a:cubicBezTo>
                  <a:lnTo>
                    <a:pt x="192619" y="385237"/>
                  </a:lnTo>
                  <a:cubicBezTo>
                    <a:pt x="141533" y="385237"/>
                    <a:pt x="92540" y="364944"/>
                    <a:pt x="56417" y="328821"/>
                  </a:cubicBezTo>
                  <a:cubicBezTo>
                    <a:pt x="20294" y="292698"/>
                    <a:pt x="0" y="243704"/>
                    <a:pt x="0" y="192619"/>
                  </a:cubicBezTo>
                  <a:lnTo>
                    <a:pt x="0" y="192619"/>
                  </a:lnTo>
                  <a:cubicBezTo>
                    <a:pt x="0" y="141533"/>
                    <a:pt x="20294" y="92540"/>
                    <a:pt x="56417" y="56417"/>
                  </a:cubicBezTo>
                  <a:cubicBezTo>
                    <a:pt x="92540" y="20294"/>
                    <a:pt x="141533" y="0"/>
                    <a:pt x="19261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38100"/>
              <a:ext cx="511840" cy="423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My friends didn’t look at International Schools because they tend to be very expensive 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6665797" y="2204920"/>
            <a:ext cx="2049578" cy="1462698"/>
            <a:chOff x="0" y="0"/>
            <a:chExt cx="539806" cy="385237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539806" cy="385237"/>
            </a:xfrm>
            <a:custGeom>
              <a:avLst/>
              <a:gdLst/>
              <a:ahLst/>
              <a:cxnLst/>
              <a:rect r="r" b="b" t="t" l="l"/>
              <a:pathLst>
                <a:path h="385237" w="539806">
                  <a:moveTo>
                    <a:pt x="192619" y="0"/>
                  </a:moveTo>
                  <a:lnTo>
                    <a:pt x="347188" y="0"/>
                  </a:lnTo>
                  <a:cubicBezTo>
                    <a:pt x="398273" y="0"/>
                    <a:pt x="447267" y="20294"/>
                    <a:pt x="483390" y="56417"/>
                  </a:cubicBezTo>
                  <a:cubicBezTo>
                    <a:pt x="519513" y="92540"/>
                    <a:pt x="539806" y="141533"/>
                    <a:pt x="539806" y="192619"/>
                  </a:cubicBezTo>
                  <a:lnTo>
                    <a:pt x="539806" y="192619"/>
                  </a:lnTo>
                  <a:cubicBezTo>
                    <a:pt x="539806" y="243704"/>
                    <a:pt x="519513" y="292698"/>
                    <a:pt x="483390" y="328821"/>
                  </a:cubicBezTo>
                  <a:cubicBezTo>
                    <a:pt x="447267" y="364944"/>
                    <a:pt x="398273" y="385237"/>
                    <a:pt x="347188" y="385237"/>
                  </a:cubicBezTo>
                  <a:lnTo>
                    <a:pt x="192619" y="385237"/>
                  </a:lnTo>
                  <a:cubicBezTo>
                    <a:pt x="141533" y="385237"/>
                    <a:pt x="92540" y="364944"/>
                    <a:pt x="56417" y="328821"/>
                  </a:cubicBezTo>
                  <a:cubicBezTo>
                    <a:pt x="20294" y="292698"/>
                    <a:pt x="0" y="243704"/>
                    <a:pt x="0" y="192619"/>
                  </a:cubicBezTo>
                  <a:lnTo>
                    <a:pt x="0" y="192619"/>
                  </a:lnTo>
                  <a:cubicBezTo>
                    <a:pt x="0" y="141533"/>
                    <a:pt x="20294" y="92540"/>
                    <a:pt x="56417" y="56417"/>
                  </a:cubicBezTo>
                  <a:cubicBezTo>
                    <a:pt x="92540" y="20294"/>
                    <a:pt x="141533" y="0"/>
                    <a:pt x="19261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38100"/>
              <a:ext cx="539806" cy="423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My brothers told me to apply since they knew I had a better chance with two brothers @ stanford</a:t>
              </a: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4392186" y="2062428"/>
            <a:ext cx="2016437" cy="1462698"/>
            <a:chOff x="0" y="0"/>
            <a:chExt cx="531078" cy="385237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531078" cy="385237"/>
            </a:xfrm>
            <a:custGeom>
              <a:avLst/>
              <a:gdLst/>
              <a:ahLst/>
              <a:cxnLst/>
              <a:rect r="r" b="b" t="t" l="l"/>
              <a:pathLst>
                <a:path h="385237" w="531078">
                  <a:moveTo>
                    <a:pt x="192619" y="0"/>
                  </a:moveTo>
                  <a:lnTo>
                    <a:pt x="338459" y="0"/>
                  </a:lnTo>
                  <a:cubicBezTo>
                    <a:pt x="444840" y="0"/>
                    <a:pt x="531078" y="86238"/>
                    <a:pt x="531078" y="192619"/>
                  </a:cubicBezTo>
                  <a:lnTo>
                    <a:pt x="531078" y="192619"/>
                  </a:lnTo>
                  <a:cubicBezTo>
                    <a:pt x="531078" y="243704"/>
                    <a:pt x="510784" y="292698"/>
                    <a:pt x="474661" y="328821"/>
                  </a:cubicBezTo>
                  <a:cubicBezTo>
                    <a:pt x="438538" y="364944"/>
                    <a:pt x="389545" y="385237"/>
                    <a:pt x="338459" y="385237"/>
                  </a:cubicBezTo>
                  <a:lnTo>
                    <a:pt x="192619" y="385237"/>
                  </a:lnTo>
                  <a:cubicBezTo>
                    <a:pt x="141533" y="385237"/>
                    <a:pt x="92540" y="364944"/>
                    <a:pt x="56417" y="328821"/>
                  </a:cubicBezTo>
                  <a:cubicBezTo>
                    <a:pt x="20294" y="292698"/>
                    <a:pt x="0" y="243704"/>
                    <a:pt x="0" y="192619"/>
                  </a:cubicBezTo>
                  <a:lnTo>
                    <a:pt x="0" y="192619"/>
                  </a:lnTo>
                  <a:cubicBezTo>
                    <a:pt x="0" y="141533"/>
                    <a:pt x="20294" y="92540"/>
                    <a:pt x="56417" y="56417"/>
                  </a:cubicBezTo>
                  <a:cubicBezTo>
                    <a:pt x="92540" y="20294"/>
                    <a:pt x="141533" y="0"/>
                    <a:pt x="19261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81" id="81"/>
            <p:cNvSpPr txBox="true"/>
            <p:nvPr/>
          </p:nvSpPr>
          <p:spPr>
            <a:xfrm>
              <a:off x="0" y="-38100"/>
              <a:ext cx="531078" cy="423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I wasn’t sure what I was going to do apply to college, I just knew I going STEM”</a:t>
              </a: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3493347" y="3542604"/>
            <a:ext cx="1581773" cy="1462698"/>
            <a:chOff x="0" y="0"/>
            <a:chExt cx="416599" cy="385237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416599" cy="385237"/>
            </a:xfrm>
            <a:custGeom>
              <a:avLst/>
              <a:gdLst/>
              <a:ahLst/>
              <a:cxnLst/>
              <a:rect r="r" b="b" t="t" l="l"/>
              <a:pathLst>
                <a:path h="385237" w="416599">
                  <a:moveTo>
                    <a:pt x="192619" y="0"/>
                  </a:moveTo>
                  <a:lnTo>
                    <a:pt x="223980" y="0"/>
                  </a:lnTo>
                  <a:cubicBezTo>
                    <a:pt x="275066" y="0"/>
                    <a:pt x="324059" y="20294"/>
                    <a:pt x="360182" y="56417"/>
                  </a:cubicBezTo>
                  <a:cubicBezTo>
                    <a:pt x="396305" y="92540"/>
                    <a:pt x="416599" y="141533"/>
                    <a:pt x="416599" y="192619"/>
                  </a:cubicBezTo>
                  <a:lnTo>
                    <a:pt x="416599" y="192619"/>
                  </a:lnTo>
                  <a:cubicBezTo>
                    <a:pt x="416599" y="243704"/>
                    <a:pt x="396305" y="292698"/>
                    <a:pt x="360182" y="328821"/>
                  </a:cubicBezTo>
                  <a:cubicBezTo>
                    <a:pt x="324059" y="364944"/>
                    <a:pt x="275066" y="385237"/>
                    <a:pt x="223980" y="385237"/>
                  </a:cubicBezTo>
                  <a:lnTo>
                    <a:pt x="192619" y="385237"/>
                  </a:lnTo>
                  <a:cubicBezTo>
                    <a:pt x="141533" y="385237"/>
                    <a:pt x="92540" y="364944"/>
                    <a:pt x="56417" y="328821"/>
                  </a:cubicBezTo>
                  <a:cubicBezTo>
                    <a:pt x="20294" y="292698"/>
                    <a:pt x="0" y="243704"/>
                    <a:pt x="0" y="192619"/>
                  </a:cubicBezTo>
                  <a:lnTo>
                    <a:pt x="0" y="192619"/>
                  </a:lnTo>
                  <a:cubicBezTo>
                    <a:pt x="0" y="141533"/>
                    <a:pt x="20294" y="92540"/>
                    <a:pt x="56417" y="56417"/>
                  </a:cubicBezTo>
                  <a:cubicBezTo>
                    <a:pt x="92540" y="20294"/>
                    <a:pt x="141533" y="0"/>
                    <a:pt x="19261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84" id="84"/>
            <p:cNvSpPr txBox="true"/>
            <p:nvPr/>
          </p:nvSpPr>
          <p:spPr>
            <a:xfrm>
              <a:off x="0" y="-38100"/>
              <a:ext cx="416599" cy="423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Unliike Americans, I didn’t have college counselor</a:t>
              </a: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9658350" y="3525126"/>
            <a:ext cx="1724743" cy="1358818"/>
            <a:chOff x="0" y="0"/>
            <a:chExt cx="454253" cy="357878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454253" cy="357878"/>
            </a:xfrm>
            <a:custGeom>
              <a:avLst/>
              <a:gdLst/>
              <a:ahLst/>
              <a:cxnLst/>
              <a:rect r="r" b="b" t="t" l="l"/>
              <a:pathLst>
                <a:path h="357878" w="454253">
                  <a:moveTo>
                    <a:pt x="178939" y="0"/>
                  </a:moveTo>
                  <a:lnTo>
                    <a:pt x="275314" y="0"/>
                  </a:lnTo>
                  <a:cubicBezTo>
                    <a:pt x="374140" y="0"/>
                    <a:pt x="454253" y="80114"/>
                    <a:pt x="454253" y="178939"/>
                  </a:cubicBezTo>
                  <a:lnTo>
                    <a:pt x="454253" y="178939"/>
                  </a:lnTo>
                  <a:cubicBezTo>
                    <a:pt x="454253" y="226397"/>
                    <a:pt x="435401" y="271910"/>
                    <a:pt x="401843" y="305468"/>
                  </a:cubicBezTo>
                  <a:cubicBezTo>
                    <a:pt x="368286" y="339025"/>
                    <a:pt x="322772" y="357878"/>
                    <a:pt x="275314" y="357878"/>
                  </a:cubicBezTo>
                  <a:lnTo>
                    <a:pt x="178939" y="357878"/>
                  </a:lnTo>
                  <a:cubicBezTo>
                    <a:pt x="80114" y="357878"/>
                    <a:pt x="0" y="277764"/>
                    <a:pt x="0" y="178939"/>
                  </a:cubicBezTo>
                  <a:lnTo>
                    <a:pt x="0" y="178939"/>
                  </a:lnTo>
                  <a:cubicBezTo>
                    <a:pt x="0" y="80114"/>
                    <a:pt x="80114" y="0"/>
                    <a:pt x="178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0" y="-38100"/>
              <a:ext cx="454253" cy="395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American ideals/benchmark seem more “fake” while French are more objective</a:t>
              </a: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14039141" y="5557542"/>
            <a:ext cx="1828744" cy="1400820"/>
            <a:chOff x="0" y="0"/>
            <a:chExt cx="481644" cy="36894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481644" cy="368940"/>
            </a:xfrm>
            <a:custGeom>
              <a:avLst/>
              <a:gdLst/>
              <a:ahLst/>
              <a:cxnLst/>
              <a:rect r="r" b="b" t="t" l="l"/>
              <a:pathLst>
                <a:path h="368940" w="481644">
                  <a:moveTo>
                    <a:pt x="184470" y="0"/>
                  </a:moveTo>
                  <a:lnTo>
                    <a:pt x="297174" y="0"/>
                  </a:lnTo>
                  <a:cubicBezTo>
                    <a:pt x="346099" y="0"/>
                    <a:pt x="393020" y="19435"/>
                    <a:pt x="427614" y="54030"/>
                  </a:cubicBezTo>
                  <a:cubicBezTo>
                    <a:pt x="462209" y="88625"/>
                    <a:pt x="481644" y="135546"/>
                    <a:pt x="481644" y="184470"/>
                  </a:cubicBezTo>
                  <a:lnTo>
                    <a:pt x="481644" y="184470"/>
                  </a:lnTo>
                  <a:cubicBezTo>
                    <a:pt x="481644" y="233395"/>
                    <a:pt x="462209" y="280315"/>
                    <a:pt x="427614" y="314910"/>
                  </a:cubicBezTo>
                  <a:cubicBezTo>
                    <a:pt x="393020" y="349505"/>
                    <a:pt x="346099" y="368940"/>
                    <a:pt x="297174" y="368940"/>
                  </a:cubicBezTo>
                  <a:lnTo>
                    <a:pt x="184470" y="368940"/>
                  </a:lnTo>
                  <a:cubicBezTo>
                    <a:pt x="135546" y="368940"/>
                    <a:pt x="88625" y="349505"/>
                    <a:pt x="54030" y="314910"/>
                  </a:cubicBezTo>
                  <a:cubicBezTo>
                    <a:pt x="19435" y="280315"/>
                    <a:pt x="0" y="233395"/>
                    <a:pt x="0" y="184470"/>
                  </a:cubicBezTo>
                  <a:lnTo>
                    <a:pt x="0" y="184470"/>
                  </a:lnTo>
                  <a:cubicBezTo>
                    <a:pt x="0" y="135546"/>
                    <a:pt x="19435" y="88625"/>
                    <a:pt x="54030" y="54030"/>
                  </a:cubicBezTo>
                  <a:cubicBezTo>
                    <a:pt x="88625" y="19435"/>
                    <a:pt x="135546" y="0"/>
                    <a:pt x="18447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38100"/>
              <a:ext cx="481644" cy="4070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Understood that international schooling is expensive and unobtainable for peers</a:t>
              </a: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4518257" y="7310080"/>
            <a:ext cx="1539643" cy="1069222"/>
            <a:chOff x="0" y="0"/>
            <a:chExt cx="405503" cy="281606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405503" cy="281606"/>
            </a:xfrm>
            <a:custGeom>
              <a:avLst/>
              <a:gdLst/>
              <a:ahLst/>
              <a:cxnLst/>
              <a:rect r="r" b="b" t="t" l="l"/>
              <a:pathLst>
                <a:path h="281606" w="405503">
                  <a:moveTo>
                    <a:pt x="140803" y="0"/>
                  </a:moveTo>
                  <a:lnTo>
                    <a:pt x="264700" y="0"/>
                  </a:lnTo>
                  <a:cubicBezTo>
                    <a:pt x="342463" y="0"/>
                    <a:pt x="405503" y="63040"/>
                    <a:pt x="405503" y="140803"/>
                  </a:cubicBezTo>
                  <a:lnTo>
                    <a:pt x="405503" y="140803"/>
                  </a:lnTo>
                  <a:cubicBezTo>
                    <a:pt x="405503" y="218566"/>
                    <a:pt x="342463" y="281606"/>
                    <a:pt x="264700" y="281606"/>
                  </a:cubicBezTo>
                  <a:lnTo>
                    <a:pt x="140803" y="281606"/>
                  </a:lnTo>
                  <a:cubicBezTo>
                    <a:pt x="63040" y="281606"/>
                    <a:pt x="0" y="218566"/>
                    <a:pt x="0" y="140803"/>
                  </a:cubicBezTo>
                  <a:lnTo>
                    <a:pt x="0" y="140803"/>
                  </a:lnTo>
                  <a:cubicBezTo>
                    <a:pt x="0" y="63040"/>
                    <a:pt x="63040" y="0"/>
                    <a:pt x="14080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0" y="-38100"/>
              <a:ext cx="405503" cy="319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A lot of self-guiding  and exploration</a:t>
              </a: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1176041" y="3620376"/>
            <a:ext cx="1611710" cy="1263630"/>
            <a:chOff x="0" y="0"/>
            <a:chExt cx="424483" cy="332808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424483" cy="332808"/>
            </a:xfrm>
            <a:custGeom>
              <a:avLst/>
              <a:gdLst/>
              <a:ahLst/>
              <a:cxnLst/>
              <a:rect r="r" b="b" t="t" l="l"/>
              <a:pathLst>
                <a:path h="332808" w="424483">
                  <a:moveTo>
                    <a:pt x="166404" y="0"/>
                  </a:moveTo>
                  <a:lnTo>
                    <a:pt x="258079" y="0"/>
                  </a:lnTo>
                  <a:cubicBezTo>
                    <a:pt x="302212" y="0"/>
                    <a:pt x="344538" y="17532"/>
                    <a:pt x="375745" y="48739"/>
                  </a:cubicBezTo>
                  <a:cubicBezTo>
                    <a:pt x="406952" y="79945"/>
                    <a:pt x="424483" y="122271"/>
                    <a:pt x="424483" y="166404"/>
                  </a:cubicBezTo>
                  <a:lnTo>
                    <a:pt x="424483" y="166404"/>
                  </a:lnTo>
                  <a:cubicBezTo>
                    <a:pt x="424483" y="210537"/>
                    <a:pt x="406952" y="252862"/>
                    <a:pt x="375745" y="284069"/>
                  </a:cubicBezTo>
                  <a:cubicBezTo>
                    <a:pt x="344538" y="315276"/>
                    <a:pt x="302212" y="332808"/>
                    <a:pt x="258079" y="332808"/>
                  </a:cubicBezTo>
                  <a:lnTo>
                    <a:pt x="166404" y="332808"/>
                  </a:lnTo>
                  <a:cubicBezTo>
                    <a:pt x="122271" y="332808"/>
                    <a:pt x="79945" y="315276"/>
                    <a:pt x="48739" y="284069"/>
                  </a:cubicBezTo>
                  <a:cubicBezTo>
                    <a:pt x="17532" y="252862"/>
                    <a:pt x="0" y="210537"/>
                    <a:pt x="0" y="166404"/>
                  </a:cubicBezTo>
                  <a:lnTo>
                    <a:pt x="0" y="166404"/>
                  </a:lnTo>
                  <a:cubicBezTo>
                    <a:pt x="0" y="122271"/>
                    <a:pt x="17532" y="79945"/>
                    <a:pt x="48739" y="48739"/>
                  </a:cubicBezTo>
                  <a:cubicBezTo>
                    <a:pt x="79945" y="17532"/>
                    <a:pt x="122271" y="0"/>
                    <a:pt x="166404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38100"/>
              <a:ext cx="424483" cy="370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 Studying at a country in second language was intimidating</a:t>
              </a: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11974668" y="8645253"/>
            <a:ext cx="1594485" cy="1006711"/>
            <a:chOff x="0" y="0"/>
            <a:chExt cx="419947" cy="265142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419947" cy="265142"/>
            </a:xfrm>
            <a:custGeom>
              <a:avLst/>
              <a:gdLst/>
              <a:ahLst/>
              <a:cxnLst/>
              <a:rect r="r" b="b" t="t" l="l"/>
              <a:pathLst>
                <a:path h="265142" w="419947">
                  <a:moveTo>
                    <a:pt x="132571" y="0"/>
                  </a:moveTo>
                  <a:lnTo>
                    <a:pt x="287376" y="0"/>
                  </a:lnTo>
                  <a:cubicBezTo>
                    <a:pt x="360593" y="0"/>
                    <a:pt x="419947" y="59354"/>
                    <a:pt x="419947" y="132571"/>
                  </a:cubicBezTo>
                  <a:lnTo>
                    <a:pt x="419947" y="132571"/>
                  </a:lnTo>
                  <a:cubicBezTo>
                    <a:pt x="419947" y="167731"/>
                    <a:pt x="405979" y="201451"/>
                    <a:pt x="381117" y="226313"/>
                  </a:cubicBezTo>
                  <a:cubicBezTo>
                    <a:pt x="356256" y="251175"/>
                    <a:pt x="322536" y="265142"/>
                    <a:pt x="287376" y="265142"/>
                  </a:cubicBezTo>
                  <a:lnTo>
                    <a:pt x="132571" y="265142"/>
                  </a:lnTo>
                  <a:cubicBezTo>
                    <a:pt x="97411" y="265142"/>
                    <a:pt x="63691" y="251175"/>
                    <a:pt x="38829" y="226313"/>
                  </a:cubicBezTo>
                  <a:cubicBezTo>
                    <a:pt x="13967" y="201451"/>
                    <a:pt x="0" y="167731"/>
                    <a:pt x="0" y="132571"/>
                  </a:cubicBezTo>
                  <a:lnTo>
                    <a:pt x="0" y="132571"/>
                  </a:lnTo>
                  <a:cubicBezTo>
                    <a:pt x="0" y="97411"/>
                    <a:pt x="13967" y="63691"/>
                    <a:pt x="38829" y="38829"/>
                  </a:cubicBezTo>
                  <a:cubicBezTo>
                    <a:pt x="63691" y="13967"/>
                    <a:pt x="97411" y="0"/>
                    <a:pt x="13257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0" y="-38100"/>
              <a:ext cx="419947" cy="30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His process didn’t really change from his brothers.  </a:t>
              </a: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5646325" y="3758106"/>
            <a:ext cx="1869245" cy="1275857"/>
            <a:chOff x="0" y="0"/>
            <a:chExt cx="492312" cy="336028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492312" cy="336028"/>
            </a:xfrm>
            <a:custGeom>
              <a:avLst/>
              <a:gdLst/>
              <a:ahLst/>
              <a:cxnLst/>
              <a:rect r="r" b="b" t="t" l="l"/>
              <a:pathLst>
                <a:path h="336028" w="492312">
                  <a:moveTo>
                    <a:pt x="168014" y="0"/>
                  </a:moveTo>
                  <a:lnTo>
                    <a:pt x="324297" y="0"/>
                  </a:lnTo>
                  <a:cubicBezTo>
                    <a:pt x="417089" y="0"/>
                    <a:pt x="492312" y="75222"/>
                    <a:pt x="492312" y="168014"/>
                  </a:cubicBezTo>
                  <a:lnTo>
                    <a:pt x="492312" y="168014"/>
                  </a:lnTo>
                  <a:cubicBezTo>
                    <a:pt x="492312" y="212574"/>
                    <a:pt x="474610" y="255309"/>
                    <a:pt x="443101" y="286818"/>
                  </a:cubicBezTo>
                  <a:cubicBezTo>
                    <a:pt x="411593" y="318327"/>
                    <a:pt x="368858" y="336028"/>
                    <a:pt x="324297" y="336028"/>
                  </a:cubicBezTo>
                  <a:lnTo>
                    <a:pt x="168014" y="336028"/>
                  </a:lnTo>
                  <a:cubicBezTo>
                    <a:pt x="123454" y="336028"/>
                    <a:pt x="80719" y="318327"/>
                    <a:pt x="49210" y="286818"/>
                  </a:cubicBezTo>
                  <a:cubicBezTo>
                    <a:pt x="17701" y="255309"/>
                    <a:pt x="0" y="212574"/>
                    <a:pt x="0" y="168014"/>
                  </a:cubicBezTo>
                  <a:lnTo>
                    <a:pt x="0" y="168014"/>
                  </a:lnTo>
                  <a:cubicBezTo>
                    <a:pt x="0" y="123454"/>
                    <a:pt x="17701" y="80719"/>
                    <a:pt x="49210" y="49210"/>
                  </a:cubicBezTo>
                  <a:cubicBezTo>
                    <a:pt x="80719" y="17701"/>
                    <a:pt x="123454" y="0"/>
                    <a:pt x="168014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-38100"/>
              <a:ext cx="492312" cy="374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It was lucky for me that I had 2 brothers who have done this already</a:t>
              </a: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6580948" y="6141143"/>
            <a:ext cx="1611710" cy="1358818"/>
            <a:chOff x="0" y="0"/>
            <a:chExt cx="424483" cy="357878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424483" cy="357878"/>
            </a:xfrm>
            <a:custGeom>
              <a:avLst/>
              <a:gdLst/>
              <a:ahLst/>
              <a:cxnLst/>
              <a:rect r="r" b="b" t="t" l="l"/>
              <a:pathLst>
                <a:path h="357878" w="424483">
                  <a:moveTo>
                    <a:pt x="178939" y="0"/>
                  </a:moveTo>
                  <a:lnTo>
                    <a:pt x="245544" y="0"/>
                  </a:lnTo>
                  <a:cubicBezTo>
                    <a:pt x="293002" y="0"/>
                    <a:pt x="338516" y="18852"/>
                    <a:pt x="372073" y="52410"/>
                  </a:cubicBezTo>
                  <a:cubicBezTo>
                    <a:pt x="405631" y="85968"/>
                    <a:pt x="424483" y="131481"/>
                    <a:pt x="424483" y="178939"/>
                  </a:cubicBezTo>
                  <a:lnTo>
                    <a:pt x="424483" y="178939"/>
                  </a:lnTo>
                  <a:cubicBezTo>
                    <a:pt x="424483" y="277764"/>
                    <a:pt x="344370" y="357878"/>
                    <a:pt x="245544" y="357878"/>
                  </a:cubicBezTo>
                  <a:lnTo>
                    <a:pt x="178939" y="357878"/>
                  </a:lnTo>
                  <a:cubicBezTo>
                    <a:pt x="80114" y="357878"/>
                    <a:pt x="0" y="277764"/>
                    <a:pt x="0" y="178939"/>
                  </a:cubicBezTo>
                  <a:lnTo>
                    <a:pt x="0" y="178939"/>
                  </a:lnTo>
                  <a:cubicBezTo>
                    <a:pt x="0" y="80114"/>
                    <a:pt x="80114" y="0"/>
                    <a:pt x="178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-38100"/>
              <a:ext cx="424483" cy="395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Tried to step in the shoes of an American applicant  </a:t>
              </a: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2780476" y="5434424"/>
            <a:ext cx="1611710" cy="1647055"/>
            <a:chOff x="0" y="0"/>
            <a:chExt cx="424483" cy="433792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424483" cy="433792"/>
            </a:xfrm>
            <a:custGeom>
              <a:avLst/>
              <a:gdLst/>
              <a:ahLst/>
              <a:cxnLst/>
              <a:rect r="r" b="b" t="t" l="l"/>
              <a:pathLst>
                <a:path h="433792" w="424483">
                  <a:moveTo>
                    <a:pt x="212242" y="0"/>
                  </a:moveTo>
                  <a:lnTo>
                    <a:pt x="212242" y="0"/>
                  </a:lnTo>
                  <a:cubicBezTo>
                    <a:pt x="268532" y="0"/>
                    <a:pt x="322516" y="22361"/>
                    <a:pt x="362319" y="62164"/>
                  </a:cubicBezTo>
                  <a:cubicBezTo>
                    <a:pt x="402122" y="101967"/>
                    <a:pt x="424483" y="155952"/>
                    <a:pt x="424483" y="212242"/>
                  </a:cubicBezTo>
                  <a:lnTo>
                    <a:pt x="424483" y="221551"/>
                  </a:lnTo>
                  <a:cubicBezTo>
                    <a:pt x="424483" y="277841"/>
                    <a:pt x="402122" y="331825"/>
                    <a:pt x="362319" y="371628"/>
                  </a:cubicBezTo>
                  <a:cubicBezTo>
                    <a:pt x="322516" y="411431"/>
                    <a:pt x="268532" y="433792"/>
                    <a:pt x="212242" y="433792"/>
                  </a:cubicBezTo>
                  <a:lnTo>
                    <a:pt x="212242" y="433792"/>
                  </a:lnTo>
                  <a:cubicBezTo>
                    <a:pt x="155952" y="433792"/>
                    <a:pt x="101967" y="411431"/>
                    <a:pt x="62164" y="371628"/>
                  </a:cubicBezTo>
                  <a:cubicBezTo>
                    <a:pt x="22361" y="331825"/>
                    <a:pt x="0" y="277841"/>
                    <a:pt x="0" y="221551"/>
                  </a:cubicBezTo>
                  <a:lnTo>
                    <a:pt x="0" y="212242"/>
                  </a:lnTo>
                  <a:cubicBezTo>
                    <a:pt x="0" y="155952"/>
                    <a:pt x="22361" y="101967"/>
                    <a:pt x="62164" y="62164"/>
                  </a:cubicBezTo>
                  <a:cubicBezTo>
                    <a:pt x="101967" y="22361"/>
                    <a:pt x="155952" y="0"/>
                    <a:pt x="21224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-38100"/>
              <a:ext cx="424483" cy="471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Communicate with brothers and parents about the application a lot</a:t>
              </a: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4518257" y="8723689"/>
            <a:ext cx="1539643" cy="1069222"/>
            <a:chOff x="0" y="0"/>
            <a:chExt cx="405503" cy="281606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405503" cy="281606"/>
            </a:xfrm>
            <a:custGeom>
              <a:avLst/>
              <a:gdLst/>
              <a:ahLst/>
              <a:cxnLst/>
              <a:rect r="r" b="b" t="t" l="l"/>
              <a:pathLst>
                <a:path h="281606" w="405503">
                  <a:moveTo>
                    <a:pt x="140803" y="0"/>
                  </a:moveTo>
                  <a:lnTo>
                    <a:pt x="264700" y="0"/>
                  </a:lnTo>
                  <a:cubicBezTo>
                    <a:pt x="342463" y="0"/>
                    <a:pt x="405503" y="63040"/>
                    <a:pt x="405503" y="140803"/>
                  </a:cubicBezTo>
                  <a:lnTo>
                    <a:pt x="405503" y="140803"/>
                  </a:lnTo>
                  <a:cubicBezTo>
                    <a:pt x="405503" y="218566"/>
                    <a:pt x="342463" y="281606"/>
                    <a:pt x="264700" y="281606"/>
                  </a:cubicBezTo>
                  <a:lnTo>
                    <a:pt x="140803" y="281606"/>
                  </a:lnTo>
                  <a:cubicBezTo>
                    <a:pt x="63040" y="281606"/>
                    <a:pt x="0" y="218566"/>
                    <a:pt x="0" y="140803"/>
                  </a:cubicBezTo>
                  <a:lnTo>
                    <a:pt x="0" y="140803"/>
                  </a:lnTo>
                  <a:cubicBezTo>
                    <a:pt x="0" y="63040"/>
                    <a:pt x="63040" y="0"/>
                    <a:pt x="14080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11" id="111"/>
            <p:cNvSpPr txBox="true"/>
            <p:nvPr/>
          </p:nvSpPr>
          <p:spPr>
            <a:xfrm>
              <a:off x="0" y="-38100"/>
              <a:ext cx="405503" cy="319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Did not resort to a lot of outside help </a:t>
              </a:r>
            </a:p>
          </p:txBody>
        </p:sp>
      </p:grpSp>
      <p:grpSp>
        <p:nvGrpSpPr>
          <p:cNvPr name="Group 112" id="112"/>
          <p:cNvGrpSpPr/>
          <p:nvPr/>
        </p:nvGrpSpPr>
        <p:grpSpPr>
          <a:xfrm rot="0">
            <a:off x="11974668" y="473108"/>
            <a:ext cx="1594485" cy="1111184"/>
            <a:chOff x="0" y="0"/>
            <a:chExt cx="419947" cy="292658"/>
          </a:xfrm>
        </p:grpSpPr>
        <p:sp>
          <p:nvSpPr>
            <p:cNvPr name="Freeform 113" id="113"/>
            <p:cNvSpPr/>
            <p:nvPr/>
          </p:nvSpPr>
          <p:spPr>
            <a:xfrm flipH="false" flipV="false" rot="0">
              <a:off x="0" y="0"/>
              <a:ext cx="419947" cy="292657"/>
            </a:xfrm>
            <a:custGeom>
              <a:avLst/>
              <a:gdLst/>
              <a:ahLst/>
              <a:cxnLst/>
              <a:rect r="r" b="b" t="t" l="l"/>
              <a:pathLst>
                <a:path h="292657" w="419947">
                  <a:moveTo>
                    <a:pt x="146329" y="0"/>
                  </a:moveTo>
                  <a:lnTo>
                    <a:pt x="273618" y="0"/>
                  </a:lnTo>
                  <a:cubicBezTo>
                    <a:pt x="354433" y="0"/>
                    <a:pt x="419947" y="65514"/>
                    <a:pt x="419947" y="146329"/>
                  </a:cubicBezTo>
                  <a:lnTo>
                    <a:pt x="419947" y="146329"/>
                  </a:lnTo>
                  <a:cubicBezTo>
                    <a:pt x="419947" y="185138"/>
                    <a:pt x="404530" y="222357"/>
                    <a:pt x="377088" y="249799"/>
                  </a:cubicBezTo>
                  <a:cubicBezTo>
                    <a:pt x="349646" y="277241"/>
                    <a:pt x="312427" y="292657"/>
                    <a:pt x="273618" y="292657"/>
                  </a:cubicBezTo>
                  <a:lnTo>
                    <a:pt x="146329" y="292657"/>
                  </a:lnTo>
                  <a:cubicBezTo>
                    <a:pt x="107520" y="292657"/>
                    <a:pt x="70301" y="277241"/>
                    <a:pt x="42859" y="249799"/>
                  </a:cubicBezTo>
                  <a:cubicBezTo>
                    <a:pt x="15417" y="222357"/>
                    <a:pt x="0" y="185138"/>
                    <a:pt x="0" y="146329"/>
                  </a:cubicBezTo>
                  <a:lnTo>
                    <a:pt x="0" y="146329"/>
                  </a:lnTo>
                  <a:cubicBezTo>
                    <a:pt x="0" y="107520"/>
                    <a:pt x="15417" y="70301"/>
                    <a:pt x="42859" y="42859"/>
                  </a:cubicBezTo>
                  <a:cubicBezTo>
                    <a:pt x="70301" y="15417"/>
                    <a:pt x="107520" y="0"/>
                    <a:pt x="14632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14" id="114"/>
            <p:cNvSpPr txBox="true"/>
            <p:nvPr/>
          </p:nvSpPr>
          <p:spPr>
            <a:xfrm>
              <a:off x="0" y="-38100"/>
              <a:ext cx="419947" cy="330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Process forced him to lean into his own skills &amp; learn how to highlight them </a:t>
              </a:r>
            </a:p>
          </p:txBody>
        </p:sp>
      </p:grpSp>
      <p:grpSp>
        <p:nvGrpSpPr>
          <p:cNvPr name="Group 115" id="115"/>
          <p:cNvGrpSpPr/>
          <p:nvPr/>
        </p:nvGrpSpPr>
        <p:grpSpPr>
          <a:xfrm rot="0">
            <a:off x="14161354" y="3446291"/>
            <a:ext cx="1927774" cy="1538807"/>
            <a:chOff x="0" y="0"/>
            <a:chExt cx="507727" cy="405282"/>
          </a:xfrm>
        </p:grpSpPr>
        <p:sp>
          <p:nvSpPr>
            <p:cNvPr name="Freeform 116" id="116"/>
            <p:cNvSpPr/>
            <p:nvPr/>
          </p:nvSpPr>
          <p:spPr>
            <a:xfrm flipH="false" flipV="false" rot="0">
              <a:off x="0" y="0"/>
              <a:ext cx="507727" cy="405282"/>
            </a:xfrm>
            <a:custGeom>
              <a:avLst/>
              <a:gdLst/>
              <a:ahLst/>
              <a:cxnLst/>
              <a:rect r="r" b="b" t="t" l="l"/>
              <a:pathLst>
                <a:path h="405282" w="507727">
                  <a:moveTo>
                    <a:pt x="202641" y="0"/>
                  </a:moveTo>
                  <a:lnTo>
                    <a:pt x="305085" y="0"/>
                  </a:lnTo>
                  <a:cubicBezTo>
                    <a:pt x="358829" y="0"/>
                    <a:pt x="410372" y="21350"/>
                    <a:pt x="448374" y="59352"/>
                  </a:cubicBezTo>
                  <a:cubicBezTo>
                    <a:pt x="486377" y="97355"/>
                    <a:pt x="507727" y="148897"/>
                    <a:pt x="507727" y="202641"/>
                  </a:cubicBezTo>
                  <a:lnTo>
                    <a:pt x="507727" y="202641"/>
                  </a:lnTo>
                  <a:cubicBezTo>
                    <a:pt x="507727" y="256385"/>
                    <a:pt x="486377" y="307928"/>
                    <a:pt x="448374" y="345930"/>
                  </a:cubicBezTo>
                  <a:cubicBezTo>
                    <a:pt x="410372" y="383933"/>
                    <a:pt x="358829" y="405282"/>
                    <a:pt x="305085" y="405282"/>
                  </a:cubicBezTo>
                  <a:lnTo>
                    <a:pt x="202641" y="405282"/>
                  </a:lnTo>
                  <a:cubicBezTo>
                    <a:pt x="148897" y="405282"/>
                    <a:pt x="97355" y="383933"/>
                    <a:pt x="59352" y="345930"/>
                  </a:cubicBezTo>
                  <a:cubicBezTo>
                    <a:pt x="21350" y="307928"/>
                    <a:pt x="0" y="256385"/>
                    <a:pt x="0" y="202641"/>
                  </a:cubicBezTo>
                  <a:lnTo>
                    <a:pt x="0" y="202641"/>
                  </a:lnTo>
                  <a:cubicBezTo>
                    <a:pt x="0" y="148897"/>
                    <a:pt x="21350" y="97355"/>
                    <a:pt x="59352" y="59352"/>
                  </a:cubicBezTo>
                  <a:cubicBezTo>
                    <a:pt x="97355" y="21350"/>
                    <a:pt x="148897" y="0"/>
                    <a:pt x="20264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17" id="117"/>
            <p:cNvSpPr txBox="true"/>
            <p:nvPr/>
          </p:nvSpPr>
          <p:spPr>
            <a:xfrm>
              <a:off x="0" y="-38100"/>
              <a:ext cx="507727" cy="443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It wasn’t as difficult as most students since he has two brothers @ stanford</a:t>
              </a:r>
            </a:p>
          </p:txBody>
        </p:sp>
      </p:grpSp>
      <p:grpSp>
        <p:nvGrpSpPr>
          <p:cNvPr name="Group 118" id="118"/>
          <p:cNvGrpSpPr/>
          <p:nvPr/>
        </p:nvGrpSpPr>
        <p:grpSpPr>
          <a:xfrm rot="0">
            <a:off x="14161354" y="8578891"/>
            <a:ext cx="1705485" cy="1358818"/>
            <a:chOff x="0" y="0"/>
            <a:chExt cx="449181" cy="357878"/>
          </a:xfrm>
        </p:grpSpPr>
        <p:sp>
          <p:nvSpPr>
            <p:cNvPr name="Freeform 119" id="119"/>
            <p:cNvSpPr/>
            <p:nvPr/>
          </p:nvSpPr>
          <p:spPr>
            <a:xfrm flipH="false" flipV="false" rot="0">
              <a:off x="0" y="0"/>
              <a:ext cx="449181" cy="357878"/>
            </a:xfrm>
            <a:custGeom>
              <a:avLst/>
              <a:gdLst/>
              <a:ahLst/>
              <a:cxnLst/>
              <a:rect r="r" b="b" t="t" l="l"/>
              <a:pathLst>
                <a:path h="357878" w="449181">
                  <a:moveTo>
                    <a:pt x="178939" y="0"/>
                  </a:moveTo>
                  <a:lnTo>
                    <a:pt x="270242" y="0"/>
                  </a:lnTo>
                  <a:cubicBezTo>
                    <a:pt x="369067" y="0"/>
                    <a:pt x="449181" y="80114"/>
                    <a:pt x="449181" y="178939"/>
                  </a:cubicBezTo>
                  <a:lnTo>
                    <a:pt x="449181" y="178939"/>
                  </a:lnTo>
                  <a:cubicBezTo>
                    <a:pt x="449181" y="226397"/>
                    <a:pt x="430329" y="271910"/>
                    <a:pt x="396771" y="305468"/>
                  </a:cubicBezTo>
                  <a:cubicBezTo>
                    <a:pt x="363214" y="339025"/>
                    <a:pt x="317700" y="357878"/>
                    <a:pt x="270242" y="357878"/>
                  </a:cubicBezTo>
                  <a:lnTo>
                    <a:pt x="178939" y="357878"/>
                  </a:lnTo>
                  <a:cubicBezTo>
                    <a:pt x="80114" y="357878"/>
                    <a:pt x="0" y="277764"/>
                    <a:pt x="0" y="178939"/>
                  </a:cubicBezTo>
                  <a:lnTo>
                    <a:pt x="0" y="178939"/>
                  </a:lnTo>
                  <a:cubicBezTo>
                    <a:pt x="0" y="80114"/>
                    <a:pt x="80114" y="0"/>
                    <a:pt x="178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0" id="120"/>
            <p:cNvSpPr txBox="true"/>
            <p:nvPr/>
          </p:nvSpPr>
          <p:spPr>
            <a:xfrm>
              <a:off x="0" y="-38100"/>
              <a:ext cx="449181" cy="395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He really leaned in on his brothers’ support - he was lucky in that sense</a:t>
              </a:r>
            </a:p>
          </p:txBody>
        </p:sp>
      </p:grpSp>
      <p:grpSp>
        <p:nvGrpSpPr>
          <p:cNvPr name="Group 121" id="121"/>
          <p:cNvGrpSpPr/>
          <p:nvPr/>
        </p:nvGrpSpPr>
        <p:grpSpPr>
          <a:xfrm rot="0">
            <a:off x="1483367" y="9092596"/>
            <a:ext cx="1611710" cy="1101895"/>
            <a:chOff x="0" y="0"/>
            <a:chExt cx="424483" cy="290211"/>
          </a:xfrm>
        </p:grpSpPr>
        <p:sp>
          <p:nvSpPr>
            <p:cNvPr name="Freeform 122" id="122"/>
            <p:cNvSpPr/>
            <p:nvPr/>
          </p:nvSpPr>
          <p:spPr>
            <a:xfrm flipH="false" flipV="false" rot="0">
              <a:off x="0" y="0"/>
              <a:ext cx="424483" cy="290211"/>
            </a:xfrm>
            <a:custGeom>
              <a:avLst/>
              <a:gdLst/>
              <a:ahLst/>
              <a:cxnLst/>
              <a:rect r="r" b="b" t="t" l="l"/>
              <a:pathLst>
                <a:path h="290211" w="424483">
                  <a:moveTo>
                    <a:pt x="145106" y="0"/>
                  </a:moveTo>
                  <a:lnTo>
                    <a:pt x="279378" y="0"/>
                  </a:lnTo>
                  <a:cubicBezTo>
                    <a:pt x="317862" y="0"/>
                    <a:pt x="354770" y="15288"/>
                    <a:pt x="381983" y="42500"/>
                  </a:cubicBezTo>
                  <a:cubicBezTo>
                    <a:pt x="409195" y="69713"/>
                    <a:pt x="424483" y="106621"/>
                    <a:pt x="424483" y="145106"/>
                  </a:cubicBezTo>
                  <a:lnTo>
                    <a:pt x="424483" y="145106"/>
                  </a:lnTo>
                  <a:cubicBezTo>
                    <a:pt x="424483" y="225245"/>
                    <a:pt x="359517" y="290211"/>
                    <a:pt x="279378" y="290211"/>
                  </a:cubicBezTo>
                  <a:lnTo>
                    <a:pt x="145106" y="290211"/>
                  </a:lnTo>
                  <a:cubicBezTo>
                    <a:pt x="64966" y="290211"/>
                    <a:pt x="0" y="225245"/>
                    <a:pt x="0" y="145106"/>
                  </a:cubicBezTo>
                  <a:lnTo>
                    <a:pt x="0" y="145106"/>
                  </a:lnTo>
                  <a:cubicBezTo>
                    <a:pt x="0" y="64966"/>
                    <a:pt x="64966" y="0"/>
                    <a:pt x="14510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3" id="123"/>
            <p:cNvSpPr txBox="true"/>
            <p:nvPr/>
          </p:nvSpPr>
          <p:spPr>
            <a:xfrm>
              <a:off x="0" y="-38100"/>
              <a:ext cx="424483" cy="328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Did research on US-schools by himself.</a:t>
              </a:r>
            </a:p>
          </p:txBody>
        </p:sp>
      </p:grpSp>
      <p:grpSp>
        <p:nvGrpSpPr>
          <p:cNvPr name="Group 124" id="124"/>
          <p:cNvGrpSpPr/>
          <p:nvPr/>
        </p:nvGrpSpPr>
        <p:grpSpPr>
          <a:xfrm rot="0">
            <a:off x="14083156" y="454555"/>
            <a:ext cx="1594485" cy="1111184"/>
            <a:chOff x="0" y="0"/>
            <a:chExt cx="419947" cy="292658"/>
          </a:xfrm>
        </p:grpSpPr>
        <p:sp>
          <p:nvSpPr>
            <p:cNvPr name="Freeform 125" id="125"/>
            <p:cNvSpPr/>
            <p:nvPr/>
          </p:nvSpPr>
          <p:spPr>
            <a:xfrm flipH="false" flipV="false" rot="0">
              <a:off x="0" y="0"/>
              <a:ext cx="419947" cy="292657"/>
            </a:xfrm>
            <a:custGeom>
              <a:avLst/>
              <a:gdLst/>
              <a:ahLst/>
              <a:cxnLst/>
              <a:rect r="r" b="b" t="t" l="l"/>
              <a:pathLst>
                <a:path h="292657" w="419947">
                  <a:moveTo>
                    <a:pt x="146329" y="0"/>
                  </a:moveTo>
                  <a:lnTo>
                    <a:pt x="273618" y="0"/>
                  </a:lnTo>
                  <a:cubicBezTo>
                    <a:pt x="354433" y="0"/>
                    <a:pt x="419947" y="65514"/>
                    <a:pt x="419947" y="146329"/>
                  </a:cubicBezTo>
                  <a:lnTo>
                    <a:pt x="419947" y="146329"/>
                  </a:lnTo>
                  <a:cubicBezTo>
                    <a:pt x="419947" y="185138"/>
                    <a:pt x="404530" y="222357"/>
                    <a:pt x="377088" y="249799"/>
                  </a:cubicBezTo>
                  <a:cubicBezTo>
                    <a:pt x="349646" y="277241"/>
                    <a:pt x="312427" y="292657"/>
                    <a:pt x="273618" y="292657"/>
                  </a:cubicBezTo>
                  <a:lnTo>
                    <a:pt x="146329" y="292657"/>
                  </a:lnTo>
                  <a:cubicBezTo>
                    <a:pt x="107520" y="292657"/>
                    <a:pt x="70301" y="277241"/>
                    <a:pt x="42859" y="249799"/>
                  </a:cubicBezTo>
                  <a:cubicBezTo>
                    <a:pt x="15417" y="222357"/>
                    <a:pt x="0" y="185138"/>
                    <a:pt x="0" y="146329"/>
                  </a:cubicBezTo>
                  <a:lnTo>
                    <a:pt x="0" y="146329"/>
                  </a:lnTo>
                  <a:cubicBezTo>
                    <a:pt x="0" y="107520"/>
                    <a:pt x="15417" y="70301"/>
                    <a:pt x="42859" y="42859"/>
                  </a:cubicBezTo>
                  <a:cubicBezTo>
                    <a:pt x="70301" y="15417"/>
                    <a:pt x="107520" y="0"/>
                    <a:pt x="14632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6" id="126"/>
            <p:cNvSpPr txBox="true"/>
            <p:nvPr/>
          </p:nvSpPr>
          <p:spPr>
            <a:xfrm>
              <a:off x="0" y="-38100"/>
              <a:ext cx="419947" cy="330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The way college apps are set up cannot really get to know someone well</a:t>
              </a:r>
            </a:p>
          </p:txBody>
        </p:sp>
      </p:grpSp>
      <p:grpSp>
        <p:nvGrpSpPr>
          <p:cNvPr name="Group 127" id="127"/>
          <p:cNvGrpSpPr/>
          <p:nvPr/>
        </p:nvGrpSpPr>
        <p:grpSpPr>
          <a:xfrm rot="0">
            <a:off x="15968648" y="678621"/>
            <a:ext cx="1927774" cy="1031960"/>
            <a:chOff x="0" y="0"/>
            <a:chExt cx="507727" cy="271792"/>
          </a:xfrm>
        </p:grpSpPr>
        <p:sp>
          <p:nvSpPr>
            <p:cNvPr name="Freeform 128" id="128"/>
            <p:cNvSpPr/>
            <p:nvPr/>
          </p:nvSpPr>
          <p:spPr>
            <a:xfrm flipH="false" flipV="false" rot="0">
              <a:off x="0" y="0"/>
              <a:ext cx="507727" cy="271792"/>
            </a:xfrm>
            <a:custGeom>
              <a:avLst/>
              <a:gdLst/>
              <a:ahLst/>
              <a:cxnLst/>
              <a:rect r="r" b="b" t="t" l="l"/>
              <a:pathLst>
                <a:path h="271792" w="507727">
                  <a:moveTo>
                    <a:pt x="135896" y="0"/>
                  </a:moveTo>
                  <a:lnTo>
                    <a:pt x="371831" y="0"/>
                  </a:lnTo>
                  <a:cubicBezTo>
                    <a:pt x="446884" y="0"/>
                    <a:pt x="507727" y="60843"/>
                    <a:pt x="507727" y="135896"/>
                  </a:cubicBezTo>
                  <a:lnTo>
                    <a:pt x="507727" y="135896"/>
                  </a:lnTo>
                  <a:cubicBezTo>
                    <a:pt x="507727" y="210949"/>
                    <a:pt x="446884" y="271792"/>
                    <a:pt x="371831" y="271792"/>
                  </a:cubicBezTo>
                  <a:lnTo>
                    <a:pt x="135896" y="271792"/>
                  </a:lnTo>
                  <a:cubicBezTo>
                    <a:pt x="60843" y="271792"/>
                    <a:pt x="0" y="210949"/>
                    <a:pt x="0" y="135896"/>
                  </a:cubicBezTo>
                  <a:lnTo>
                    <a:pt x="0" y="135896"/>
                  </a:lnTo>
                  <a:cubicBezTo>
                    <a:pt x="0" y="60843"/>
                    <a:pt x="60843" y="0"/>
                    <a:pt x="13589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9" id="129"/>
            <p:cNvSpPr txBox="true"/>
            <p:nvPr/>
          </p:nvSpPr>
          <p:spPr>
            <a:xfrm>
              <a:off x="0" y="-38100"/>
              <a:ext cx="507727" cy="309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Schools with high ranking are more valuable</a:t>
              </a:r>
            </a:p>
          </p:txBody>
        </p:sp>
      </p:grpSp>
      <p:grpSp>
        <p:nvGrpSpPr>
          <p:cNvPr name="Group 130" id="130"/>
          <p:cNvGrpSpPr/>
          <p:nvPr/>
        </p:nvGrpSpPr>
        <p:grpSpPr>
          <a:xfrm rot="0">
            <a:off x="16183730" y="8158124"/>
            <a:ext cx="1828744" cy="1400820"/>
            <a:chOff x="0" y="0"/>
            <a:chExt cx="481644" cy="368940"/>
          </a:xfrm>
        </p:grpSpPr>
        <p:sp>
          <p:nvSpPr>
            <p:cNvPr name="Freeform 131" id="131"/>
            <p:cNvSpPr/>
            <p:nvPr/>
          </p:nvSpPr>
          <p:spPr>
            <a:xfrm flipH="false" flipV="false" rot="0">
              <a:off x="0" y="0"/>
              <a:ext cx="481644" cy="368940"/>
            </a:xfrm>
            <a:custGeom>
              <a:avLst/>
              <a:gdLst/>
              <a:ahLst/>
              <a:cxnLst/>
              <a:rect r="r" b="b" t="t" l="l"/>
              <a:pathLst>
                <a:path h="368940" w="481644">
                  <a:moveTo>
                    <a:pt x="184470" y="0"/>
                  </a:moveTo>
                  <a:lnTo>
                    <a:pt x="297174" y="0"/>
                  </a:lnTo>
                  <a:cubicBezTo>
                    <a:pt x="346099" y="0"/>
                    <a:pt x="393020" y="19435"/>
                    <a:pt x="427614" y="54030"/>
                  </a:cubicBezTo>
                  <a:cubicBezTo>
                    <a:pt x="462209" y="88625"/>
                    <a:pt x="481644" y="135546"/>
                    <a:pt x="481644" y="184470"/>
                  </a:cubicBezTo>
                  <a:lnTo>
                    <a:pt x="481644" y="184470"/>
                  </a:lnTo>
                  <a:cubicBezTo>
                    <a:pt x="481644" y="233395"/>
                    <a:pt x="462209" y="280315"/>
                    <a:pt x="427614" y="314910"/>
                  </a:cubicBezTo>
                  <a:cubicBezTo>
                    <a:pt x="393020" y="349505"/>
                    <a:pt x="346099" y="368940"/>
                    <a:pt x="297174" y="368940"/>
                  </a:cubicBezTo>
                  <a:lnTo>
                    <a:pt x="184470" y="368940"/>
                  </a:lnTo>
                  <a:cubicBezTo>
                    <a:pt x="135546" y="368940"/>
                    <a:pt x="88625" y="349505"/>
                    <a:pt x="54030" y="314910"/>
                  </a:cubicBezTo>
                  <a:cubicBezTo>
                    <a:pt x="19435" y="280315"/>
                    <a:pt x="0" y="233395"/>
                    <a:pt x="0" y="184470"/>
                  </a:cubicBezTo>
                  <a:lnTo>
                    <a:pt x="0" y="184470"/>
                  </a:lnTo>
                  <a:cubicBezTo>
                    <a:pt x="0" y="135546"/>
                    <a:pt x="19435" y="88625"/>
                    <a:pt x="54030" y="54030"/>
                  </a:cubicBezTo>
                  <a:cubicBezTo>
                    <a:pt x="88625" y="19435"/>
                    <a:pt x="135546" y="0"/>
                    <a:pt x="184470" y="0"/>
                  </a:cubicBezTo>
                  <a:close/>
                </a:path>
              </a:pathLst>
            </a:custGeom>
            <a:solidFill>
              <a:srgbClr val="C96E52"/>
            </a:solidFill>
          </p:spPr>
        </p:sp>
        <p:sp>
          <p:nvSpPr>
            <p:cNvPr name="TextBox 132" id="132"/>
            <p:cNvSpPr txBox="true"/>
            <p:nvPr/>
          </p:nvSpPr>
          <p:spPr>
            <a:xfrm>
              <a:off x="0" y="-38100"/>
              <a:ext cx="481644" cy="4070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Applying to US universities comes with a lot more barriers for international students</a:t>
              </a:r>
            </a:p>
          </p:txBody>
        </p:sp>
      </p:grpSp>
      <p:grpSp>
        <p:nvGrpSpPr>
          <p:cNvPr name="Group 133" id="133"/>
          <p:cNvGrpSpPr/>
          <p:nvPr/>
        </p:nvGrpSpPr>
        <p:grpSpPr>
          <a:xfrm rot="0">
            <a:off x="16018163" y="6086137"/>
            <a:ext cx="1828744" cy="1400820"/>
            <a:chOff x="0" y="0"/>
            <a:chExt cx="481644" cy="368940"/>
          </a:xfrm>
        </p:grpSpPr>
        <p:sp>
          <p:nvSpPr>
            <p:cNvPr name="Freeform 134" id="134"/>
            <p:cNvSpPr/>
            <p:nvPr/>
          </p:nvSpPr>
          <p:spPr>
            <a:xfrm flipH="false" flipV="false" rot="0">
              <a:off x="0" y="0"/>
              <a:ext cx="481644" cy="368940"/>
            </a:xfrm>
            <a:custGeom>
              <a:avLst/>
              <a:gdLst/>
              <a:ahLst/>
              <a:cxnLst/>
              <a:rect r="r" b="b" t="t" l="l"/>
              <a:pathLst>
                <a:path h="368940" w="481644">
                  <a:moveTo>
                    <a:pt x="184470" y="0"/>
                  </a:moveTo>
                  <a:lnTo>
                    <a:pt x="297174" y="0"/>
                  </a:lnTo>
                  <a:cubicBezTo>
                    <a:pt x="346099" y="0"/>
                    <a:pt x="393020" y="19435"/>
                    <a:pt x="427614" y="54030"/>
                  </a:cubicBezTo>
                  <a:cubicBezTo>
                    <a:pt x="462209" y="88625"/>
                    <a:pt x="481644" y="135546"/>
                    <a:pt x="481644" y="184470"/>
                  </a:cubicBezTo>
                  <a:lnTo>
                    <a:pt x="481644" y="184470"/>
                  </a:lnTo>
                  <a:cubicBezTo>
                    <a:pt x="481644" y="233395"/>
                    <a:pt x="462209" y="280315"/>
                    <a:pt x="427614" y="314910"/>
                  </a:cubicBezTo>
                  <a:cubicBezTo>
                    <a:pt x="393020" y="349505"/>
                    <a:pt x="346099" y="368940"/>
                    <a:pt x="297174" y="368940"/>
                  </a:cubicBezTo>
                  <a:lnTo>
                    <a:pt x="184470" y="368940"/>
                  </a:lnTo>
                  <a:cubicBezTo>
                    <a:pt x="135546" y="368940"/>
                    <a:pt x="88625" y="349505"/>
                    <a:pt x="54030" y="314910"/>
                  </a:cubicBezTo>
                  <a:cubicBezTo>
                    <a:pt x="19435" y="280315"/>
                    <a:pt x="0" y="233395"/>
                    <a:pt x="0" y="184470"/>
                  </a:cubicBezTo>
                  <a:lnTo>
                    <a:pt x="0" y="184470"/>
                  </a:lnTo>
                  <a:cubicBezTo>
                    <a:pt x="0" y="135546"/>
                    <a:pt x="19435" y="88625"/>
                    <a:pt x="54030" y="54030"/>
                  </a:cubicBezTo>
                  <a:cubicBezTo>
                    <a:pt x="88625" y="19435"/>
                    <a:pt x="135546" y="0"/>
                    <a:pt x="18447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5" id="135"/>
            <p:cNvSpPr txBox="true"/>
            <p:nvPr/>
          </p:nvSpPr>
          <p:spPr>
            <a:xfrm>
              <a:off x="0" y="-38100"/>
              <a:ext cx="481644" cy="4070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Other international students might not have the immediate resource he did</a:t>
              </a:r>
            </a:p>
          </p:txBody>
        </p:sp>
      </p:grpSp>
      <p:grpSp>
        <p:nvGrpSpPr>
          <p:cNvPr name="Group 136" id="136"/>
          <p:cNvGrpSpPr/>
          <p:nvPr/>
        </p:nvGrpSpPr>
        <p:grpSpPr>
          <a:xfrm rot="0">
            <a:off x="16176307" y="2198962"/>
            <a:ext cx="1927774" cy="1031960"/>
            <a:chOff x="0" y="0"/>
            <a:chExt cx="507727" cy="271792"/>
          </a:xfrm>
        </p:grpSpPr>
        <p:sp>
          <p:nvSpPr>
            <p:cNvPr name="Freeform 137" id="137"/>
            <p:cNvSpPr/>
            <p:nvPr/>
          </p:nvSpPr>
          <p:spPr>
            <a:xfrm flipH="false" flipV="false" rot="0">
              <a:off x="0" y="0"/>
              <a:ext cx="507727" cy="271792"/>
            </a:xfrm>
            <a:custGeom>
              <a:avLst/>
              <a:gdLst/>
              <a:ahLst/>
              <a:cxnLst/>
              <a:rect r="r" b="b" t="t" l="l"/>
              <a:pathLst>
                <a:path h="271792" w="507727">
                  <a:moveTo>
                    <a:pt x="135896" y="0"/>
                  </a:moveTo>
                  <a:lnTo>
                    <a:pt x="371831" y="0"/>
                  </a:lnTo>
                  <a:cubicBezTo>
                    <a:pt x="446884" y="0"/>
                    <a:pt x="507727" y="60843"/>
                    <a:pt x="507727" y="135896"/>
                  </a:cubicBezTo>
                  <a:lnTo>
                    <a:pt x="507727" y="135896"/>
                  </a:lnTo>
                  <a:cubicBezTo>
                    <a:pt x="507727" y="210949"/>
                    <a:pt x="446884" y="271792"/>
                    <a:pt x="371831" y="271792"/>
                  </a:cubicBezTo>
                  <a:lnTo>
                    <a:pt x="135896" y="271792"/>
                  </a:lnTo>
                  <a:cubicBezTo>
                    <a:pt x="60843" y="271792"/>
                    <a:pt x="0" y="210949"/>
                    <a:pt x="0" y="135896"/>
                  </a:cubicBezTo>
                  <a:lnTo>
                    <a:pt x="0" y="135896"/>
                  </a:lnTo>
                  <a:cubicBezTo>
                    <a:pt x="0" y="60843"/>
                    <a:pt x="60843" y="0"/>
                    <a:pt x="13589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8" id="138"/>
            <p:cNvSpPr txBox="true"/>
            <p:nvPr/>
          </p:nvSpPr>
          <p:spPr>
            <a:xfrm>
              <a:off x="0" y="-38100"/>
              <a:ext cx="507727" cy="309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American education isn’t perfect</a:t>
              </a:r>
            </a:p>
          </p:txBody>
        </p:sp>
      </p:grpSp>
      <p:grpSp>
        <p:nvGrpSpPr>
          <p:cNvPr name="Group 139" id="139"/>
          <p:cNvGrpSpPr/>
          <p:nvPr/>
        </p:nvGrpSpPr>
        <p:grpSpPr>
          <a:xfrm rot="0">
            <a:off x="16225823" y="3667618"/>
            <a:ext cx="1828744" cy="932574"/>
            <a:chOff x="0" y="0"/>
            <a:chExt cx="481644" cy="245616"/>
          </a:xfrm>
        </p:grpSpPr>
        <p:sp>
          <p:nvSpPr>
            <p:cNvPr name="Freeform 140" id="140"/>
            <p:cNvSpPr/>
            <p:nvPr/>
          </p:nvSpPr>
          <p:spPr>
            <a:xfrm flipH="false" flipV="false" rot="0">
              <a:off x="0" y="0"/>
              <a:ext cx="481644" cy="245616"/>
            </a:xfrm>
            <a:custGeom>
              <a:avLst/>
              <a:gdLst/>
              <a:ahLst/>
              <a:cxnLst/>
              <a:rect r="r" b="b" t="t" l="l"/>
              <a:pathLst>
                <a:path h="245616" w="481644">
                  <a:moveTo>
                    <a:pt x="122808" y="0"/>
                  </a:moveTo>
                  <a:lnTo>
                    <a:pt x="358836" y="0"/>
                  </a:lnTo>
                  <a:cubicBezTo>
                    <a:pt x="391407" y="0"/>
                    <a:pt x="422644" y="12939"/>
                    <a:pt x="445675" y="35970"/>
                  </a:cubicBezTo>
                  <a:cubicBezTo>
                    <a:pt x="468706" y="59001"/>
                    <a:pt x="481644" y="90237"/>
                    <a:pt x="481644" y="122808"/>
                  </a:cubicBezTo>
                  <a:lnTo>
                    <a:pt x="481644" y="122808"/>
                  </a:lnTo>
                  <a:cubicBezTo>
                    <a:pt x="481644" y="190633"/>
                    <a:pt x="426661" y="245616"/>
                    <a:pt x="358836" y="245616"/>
                  </a:cubicBezTo>
                  <a:lnTo>
                    <a:pt x="122808" y="245616"/>
                  </a:lnTo>
                  <a:cubicBezTo>
                    <a:pt x="54983" y="245616"/>
                    <a:pt x="0" y="190633"/>
                    <a:pt x="0" y="122808"/>
                  </a:cubicBezTo>
                  <a:lnTo>
                    <a:pt x="0" y="122808"/>
                  </a:lnTo>
                  <a:cubicBezTo>
                    <a:pt x="0" y="54983"/>
                    <a:pt x="54983" y="0"/>
                    <a:pt x="12280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41" id="141"/>
            <p:cNvSpPr txBox="true"/>
            <p:nvPr/>
          </p:nvSpPr>
          <p:spPr>
            <a:xfrm>
              <a:off x="0" y="-38100"/>
              <a:ext cx="481644" cy="283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Changes should be made to how applications are conducted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6002" y="-387378"/>
            <a:ext cx="20780004" cy="11061757"/>
            <a:chOff x="0" y="0"/>
            <a:chExt cx="27706672" cy="14749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322997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645993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18645993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9322997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452495" y="-469348"/>
            <a:ext cx="19192990" cy="3554168"/>
            <a:chOff x="0" y="0"/>
            <a:chExt cx="4660506" cy="8630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16510"/>
              <a:ext cx="4637646" cy="835095"/>
            </a:xfrm>
            <a:custGeom>
              <a:avLst/>
              <a:gdLst/>
              <a:ahLst/>
              <a:cxnLst/>
              <a:rect r="r" b="b" t="t" l="l"/>
              <a:pathLst>
                <a:path h="835095" w="4637646">
                  <a:moveTo>
                    <a:pt x="4637646" y="835095"/>
                  </a:moveTo>
                  <a:lnTo>
                    <a:pt x="0" y="827475"/>
                  </a:lnTo>
                  <a:lnTo>
                    <a:pt x="0" y="302860"/>
                  </a:lnTo>
                  <a:lnTo>
                    <a:pt x="17780" y="19050"/>
                  </a:lnTo>
                  <a:lnTo>
                    <a:pt x="2310582" y="0"/>
                  </a:lnTo>
                  <a:lnTo>
                    <a:pt x="4618596" y="5080"/>
                  </a:ln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3810" y="0"/>
              <a:ext cx="4666856" cy="861765"/>
            </a:xfrm>
            <a:custGeom>
              <a:avLst/>
              <a:gdLst/>
              <a:ahLst/>
              <a:cxnLst/>
              <a:rect r="r" b="b" t="t" l="l"/>
              <a:pathLst>
                <a:path h="861765" w="4666856">
                  <a:moveTo>
                    <a:pt x="4632566" y="21590"/>
                  </a:moveTo>
                  <a:cubicBezTo>
                    <a:pt x="4633836" y="34290"/>
                    <a:pt x="4633836" y="44450"/>
                    <a:pt x="4635106" y="54610"/>
                  </a:cubicBezTo>
                  <a:cubicBezTo>
                    <a:pt x="4637646" y="75725"/>
                    <a:pt x="4638916" y="92204"/>
                    <a:pt x="4641456" y="108094"/>
                  </a:cubicBezTo>
                  <a:cubicBezTo>
                    <a:pt x="4641456" y="131046"/>
                    <a:pt x="4654156" y="583612"/>
                    <a:pt x="4660506" y="606564"/>
                  </a:cubicBezTo>
                  <a:cubicBezTo>
                    <a:pt x="4666856" y="641286"/>
                    <a:pt x="4663046" y="676597"/>
                    <a:pt x="4663046" y="711319"/>
                  </a:cubicBezTo>
                  <a:cubicBezTo>
                    <a:pt x="4663046" y="741922"/>
                    <a:pt x="4664316" y="770170"/>
                    <a:pt x="4665586" y="800805"/>
                  </a:cubicBezTo>
                  <a:cubicBezTo>
                    <a:pt x="4665586" y="822395"/>
                    <a:pt x="4665586" y="836365"/>
                    <a:pt x="4665586" y="860495"/>
                  </a:cubicBezTo>
                  <a:cubicBezTo>
                    <a:pt x="4642726" y="860495"/>
                    <a:pt x="4622406" y="861765"/>
                    <a:pt x="4592510" y="860495"/>
                  </a:cubicBezTo>
                  <a:cubicBezTo>
                    <a:pt x="4357769" y="855415"/>
                    <a:pt x="4119417" y="861765"/>
                    <a:pt x="3884676" y="856685"/>
                  </a:cubicBezTo>
                  <a:cubicBezTo>
                    <a:pt x="3743831" y="852875"/>
                    <a:pt x="3606598" y="855415"/>
                    <a:pt x="3465754" y="852875"/>
                  </a:cubicBezTo>
                  <a:cubicBezTo>
                    <a:pt x="3400748" y="851605"/>
                    <a:pt x="3335743" y="850335"/>
                    <a:pt x="3270738" y="849065"/>
                  </a:cubicBezTo>
                  <a:cubicBezTo>
                    <a:pt x="3231013" y="849065"/>
                    <a:pt x="3194899" y="850335"/>
                    <a:pt x="3155173" y="850335"/>
                  </a:cubicBezTo>
                  <a:cubicBezTo>
                    <a:pt x="3054054" y="849065"/>
                    <a:pt x="2775977" y="850335"/>
                    <a:pt x="2674858" y="849065"/>
                  </a:cubicBezTo>
                  <a:cubicBezTo>
                    <a:pt x="2602630" y="847795"/>
                    <a:pt x="1158071" y="856685"/>
                    <a:pt x="1085843" y="855415"/>
                  </a:cubicBezTo>
                  <a:cubicBezTo>
                    <a:pt x="1067786" y="855415"/>
                    <a:pt x="1046118" y="856685"/>
                    <a:pt x="1028060" y="856685"/>
                  </a:cubicBezTo>
                  <a:cubicBezTo>
                    <a:pt x="984724" y="856685"/>
                    <a:pt x="944998" y="857955"/>
                    <a:pt x="901662" y="857955"/>
                  </a:cubicBezTo>
                  <a:cubicBezTo>
                    <a:pt x="793320" y="857955"/>
                    <a:pt x="688589" y="856685"/>
                    <a:pt x="580247" y="855415"/>
                  </a:cubicBezTo>
                  <a:cubicBezTo>
                    <a:pt x="515242" y="854145"/>
                    <a:pt x="450237" y="852875"/>
                    <a:pt x="388843" y="851605"/>
                  </a:cubicBezTo>
                  <a:cubicBezTo>
                    <a:pt x="273278" y="850335"/>
                    <a:pt x="157714" y="849065"/>
                    <a:pt x="48260" y="849065"/>
                  </a:cubicBezTo>
                  <a:cubicBezTo>
                    <a:pt x="38100" y="849065"/>
                    <a:pt x="29210" y="849065"/>
                    <a:pt x="19050" y="847795"/>
                  </a:cubicBezTo>
                  <a:cubicBezTo>
                    <a:pt x="10160" y="846525"/>
                    <a:pt x="5080" y="840175"/>
                    <a:pt x="7620" y="831285"/>
                  </a:cubicBezTo>
                  <a:cubicBezTo>
                    <a:pt x="16510" y="799596"/>
                    <a:pt x="12700" y="784883"/>
                    <a:pt x="11430" y="769582"/>
                  </a:cubicBezTo>
                  <a:cubicBezTo>
                    <a:pt x="10160" y="738391"/>
                    <a:pt x="6350" y="707788"/>
                    <a:pt x="7620" y="676597"/>
                  </a:cubicBezTo>
                  <a:cubicBezTo>
                    <a:pt x="5080" y="637755"/>
                    <a:pt x="0" y="156940"/>
                    <a:pt x="7620" y="117510"/>
                  </a:cubicBezTo>
                  <a:cubicBezTo>
                    <a:pt x="8890" y="109859"/>
                    <a:pt x="7620" y="101620"/>
                    <a:pt x="8890" y="93969"/>
                  </a:cubicBezTo>
                  <a:cubicBezTo>
                    <a:pt x="10160" y="81610"/>
                    <a:pt x="12700" y="6807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7429" y="30480"/>
                    <a:pt x="125211" y="29210"/>
                  </a:cubicBezTo>
                  <a:cubicBezTo>
                    <a:pt x="222719" y="25400"/>
                    <a:pt x="320227" y="22860"/>
                    <a:pt x="421346" y="20320"/>
                  </a:cubicBezTo>
                  <a:cubicBezTo>
                    <a:pt x="489962" y="17780"/>
                    <a:pt x="558579" y="16510"/>
                    <a:pt x="623584" y="13970"/>
                  </a:cubicBezTo>
                  <a:cubicBezTo>
                    <a:pt x="688589" y="11430"/>
                    <a:pt x="757206" y="8890"/>
                    <a:pt x="822211" y="8890"/>
                  </a:cubicBezTo>
                  <a:cubicBezTo>
                    <a:pt x="894439" y="7620"/>
                    <a:pt x="966667" y="10160"/>
                    <a:pt x="1038895" y="8890"/>
                  </a:cubicBezTo>
                  <a:cubicBezTo>
                    <a:pt x="1129180" y="8890"/>
                    <a:pt x="2765143" y="6350"/>
                    <a:pt x="2855428" y="5080"/>
                  </a:cubicBezTo>
                  <a:cubicBezTo>
                    <a:pt x="2942101" y="3810"/>
                    <a:pt x="3028775" y="2540"/>
                    <a:pt x="3119060" y="2540"/>
                  </a:cubicBezTo>
                  <a:cubicBezTo>
                    <a:pt x="3267127" y="1270"/>
                    <a:pt x="3411583" y="0"/>
                    <a:pt x="3559650" y="0"/>
                  </a:cubicBezTo>
                  <a:cubicBezTo>
                    <a:pt x="3621044" y="0"/>
                    <a:pt x="3686049" y="2540"/>
                    <a:pt x="3747443" y="2540"/>
                  </a:cubicBezTo>
                  <a:cubicBezTo>
                    <a:pt x="3917178" y="3810"/>
                    <a:pt x="4090525" y="5080"/>
                    <a:pt x="4260261" y="7620"/>
                  </a:cubicBezTo>
                  <a:cubicBezTo>
                    <a:pt x="4350546" y="8890"/>
                    <a:pt x="4440831" y="12700"/>
                    <a:pt x="4531116" y="16510"/>
                  </a:cubicBezTo>
                  <a:cubicBezTo>
                    <a:pt x="4552784" y="16510"/>
                    <a:pt x="4574453" y="16510"/>
                    <a:pt x="4592510" y="16510"/>
                  </a:cubicBezTo>
                  <a:cubicBezTo>
                    <a:pt x="4613516" y="17780"/>
                    <a:pt x="4622406" y="20320"/>
                    <a:pt x="4632566" y="21590"/>
                  </a:cubicBezTo>
                  <a:close/>
                  <a:moveTo>
                    <a:pt x="4642726" y="843985"/>
                  </a:moveTo>
                  <a:cubicBezTo>
                    <a:pt x="4643996" y="827475"/>
                    <a:pt x="4645266" y="814775"/>
                    <a:pt x="4645266" y="802075"/>
                  </a:cubicBezTo>
                  <a:cubicBezTo>
                    <a:pt x="4643996" y="767228"/>
                    <a:pt x="4642726" y="736037"/>
                    <a:pt x="4642726" y="702492"/>
                  </a:cubicBezTo>
                  <a:cubicBezTo>
                    <a:pt x="4642726" y="687190"/>
                    <a:pt x="4645266" y="671889"/>
                    <a:pt x="4643996" y="656588"/>
                  </a:cubicBezTo>
                  <a:cubicBezTo>
                    <a:pt x="4643996" y="642463"/>
                    <a:pt x="4642726" y="627750"/>
                    <a:pt x="4641456" y="613626"/>
                  </a:cubicBezTo>
                  <a:cubicBezTo>
                    <a:pt x="4636376" y="591851"/>
                    <a:pt x="4624946" y="141050"/>
                    <a:pt x="4624946" y="119275"/>
                  </a:cubicBezTo>
                  <a:cubicBezTo>
                    <a:pt x="4622406" y="101031"/>
                    <a:pt x="4619866" y="82199"/>
                    <a:pt x="4617326" y="63500"/>
                  </a:cubicBezTo>
                  <a:cubicBezTo>
                    <a:pt x="4616056" y="44450"/>
                    <a:pt x="4614786" y="43180"/>
                    <a:pt x="4581676" y="41910"/>
                  </a:cubicBezTo>
                  <a:cubicBezTo>
                    <a:pt x="4570841" y="41910"/>
                    <a:pt x="4563619" y="41910"/>
                    <a:pt x="4552784" y="40640"/>
                  </a:cubicBezTo>
                  <a:cubicBezTo>
                    <a:pt x="4462500" y="36830"/>
                    <a:pt x="4368603" y="31750"/>
                    <a:pt x="4278318" y="30480"/>
                  </a:cubicBezTo>
                  <a:cubicBezTo>
                    <a:pt x="4058023" y="26670"/>
                    <a:pt x="3834117" y="25400"/>
                    <a:pt x="3613821" y="22860"/>
                  </a:cubicBezTo>
                  <a:cubicBezTo>
                    <a:pt x="3581319" y="22860"/>
                    <a:pt x="3545205" y="22860"/>
                    <a:pt x="3512702" y="22860"/>
                  </a:cubicBezTo>
                  <a:cubicBezTo>
                    <a:pt x="3458531" y="22860"/>
                    <a:pt x="3404360" y="22860"/>
                    <a:pt x="3353800" y="22860"/>
                  </a:cubicBezTo>
                  <a:cubicBezTo>
                    <a:pt x="3238236" y="22860"/>
                    <a:pt x="3122671" y="22860"/>
                    <a:pt x="3010718" y="24130"/>
                  </a:cubicBezTo>
                  <a:cubicBezTo>
                    <a:pt x="2913210" y="25400"/>
                    <a:pt x="1270024" y="29210"/>
                    <a:pt x="1172516" y="29210"/>
                  </a:cubicBezTo>
                  <a:cubicBezTo>
                    <a:pt x="1013615" y="29210"/>
                    <a:pt x="854713" y="26670"/>
                    <a:pt x="695812" y="33020"/>
                  </a:cubicBezTo>
                  <a:cubicBezTo>
                    <a:pt x="612750" y="36830"/>
                    <a:pt x="533299" y="36830"/>
                    <a:pt x="453848" y="38100"/>
                  </a:cubicBezTo>
                  <a:cubicBezTo>
                    <a:pt x="316615" y="41910"/>
                    <a:pt x="179382" y="45720"/>
                    <a:pt x="49530" y="50800"/>
                  </a:cubicBezTo>
                  <a:cubicBezTo>
                    <a:pt x="36830" y="50800"/>
                    <a:pt x="34290" y="53340"/>
                    <a:pt x="33020" y="66309"/>
                  </a:cubicBezTo>
                  <a:cubicBezTo>
                    <a:pt x="31750" y="76902"/>
                    <a:pt x="31750" y="87496"/>
                    <a:pt x="30480" y="98089"/>
                  </a:cubicBezTo>
                  <a:cubicBezTo>
                    <a:pt x="29210" y="115744"/>
                    <a:pt x="26670" y="132811"/>
                    <a:pt x="25400" y="150466"/>
                  </a:cubicBezTo>
                  <a:cubicBezTo>
                    <a:pt x="20320" y="169299"/>
                    <a:pt x="26670" y="629516"/>
                    <a:pt x="29210" y="648348"/>
                  </a:cubicBezTo>
                  <a:cubicBezTo>
                    <a:pt x="29210" y="668358"/>
                    <a:pt x="29210" y="688956"/>
                    <a:pt x="30480" y="708965"/>
                  </a:cubicBezTo>
                  <a:cubicBezTo>
                    <a:pt x="30480" y="723678"/>
                    <a:pt x="33020" y="738391"/>
                    <a:pt x="33020" y="753104"/>
                  </a:cubicBezTo>
                  <a:cubicBezTo>
                    <a:pt x="33020" y="768994"/>
                    <a:pt x="33020" y="784883"/>
                    <a:pt x="31750" y="802075"/>
                  </a:cubicBezTo>
                  <a:cubicBezTo>
                    <a:pt x="31750" y="805885"/>
                    <a:pt x="31750" y="808425"/>
                    <a:pt x="31750" y="812235"/>
                  </a:cubicBezTo>
                  <a:cubicBezTo>
                    <a:pt x="31750" y="822395"/>
                    <a:pt x="35560" y="826205"/>
                    <a:pt x="44450" y="826205"/>
                  </a:cubicBezTo>
                  <a:cubicBezTo>
                    <a:pt x="74652" y="826205"/>
                    <a:pt x="125211" y="827475"/>
                    <a:pt x="172159" y="827475"/>
                  </a:cubicBezTo>
                  <a:cubicBezTo>
                    <a:pt x="240776" y="827475"/>
                    <a:pt x="313004" y="824935"/>
                    <a:pt x="381620" y="827475"/>
                  </a:cubicBezTo>
                  <a:cubicBezTo>
                    <a:pt x="493574" y="831285"/>
                    <a:pt x="605527" y="833825"/>
                    <a:pt x="717480" y="832555"/>
                  </a:cubicBezTo>
                  <a:cubicBezTo>
                    <a:pt x="789708" y="831285"/>
                    <a:pt x="858325" y="833825"/>
                    <a:pt x="930553" y="833825"/>
                  </a:cubicBezTo>
                  <a:cubicBezTo>
                    <a:pt x="1035283" y="833825"/>
                    <a:pt x="1140014" y="832555"/>
                    <a:pt x="1244744" y="833825"/>
                  </a:cubicBezTo>
                  <a:cubicBezTo>
                    <a:pt x="1400034" y="835095"/>
                    <a:pt x="3104614" y="824935"/>
                    <a:pt x="3263516" y="827475"/>
                  </a:cubicBezTo>
                  <a:cubicBezTo>
                    <a:pt x="3332132" y="828745"/>
                    <a:pt x="3400748" y="830015"/>
                    <a:pt x="3465754" y="830015"/>
                  </a:cubicBezTo>
                  <a:cubicBezTo>
                    <a:pt x="3584930" y="832555"/>
                    <a:pt x="3700495" y="828745"/>
                    <a:pt x="3819671" y="832555"/>
                  </a:cubicBezTo>
                  <a:cubicBezTo>
                    <a:pt x="3917178" y="835095"/>
                    <a:pt x="4014686" y="835095"/>
                    <a:pt x="4112194" y="837635"/>
                  </a:cubicBezTo>
                  <a:cubicBezTo>
                    <a:pt x="4256650" y="841445"/>
                    <a:pt x="4401106" y="843985"/>
                    <a:pt x="4545562" y="845255"/>
                  </a:cubicBezTo>
                  <a:cubicBezTo>
                    <a:pt x="4599733" y="845255"/>
                    <a:pt x="4622406" y="843985"/>
                    <a:pt x="4642726" y="843985"/>
                  </a:cubicBezTo>
                  <a:close/>
                </a:path>
              </a:pathLst>
            </a:custGeom>
            <a:solidFill>
              <a:srgbClr val="252627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674608" y="1058174"/>
            <a:ext cx="12938784" cy="145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3"/>
              </a:lnSpc>
            </a:pPr>
            <a:r>
              <a:rPr lang="en-US" sz="10599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needs &amp; insights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5836" y="4368132"/>
            <a:ext cx="3371281" cy="162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They need...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5212" y="6647100"/>
            <a:ext cx="3952527" cy="3752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To be perceived genuinely and to culturally assimilate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 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130221" y="4368132"/>
            <a:ext cx="4375595" cy="162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It would be great if...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41755" y="6139992"/>
            <a:ext cx="3952527" cy="2685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Applying Students could find guidance on applications while accounting for cultural gaps and norms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667813" y="5112702"/>
            <a:ext cx="4212336" cy="3259295"/>
          </a:xfrm>
          <a:custGeom>
            <a:avLst/>
            <a:gdLst/>
            <a:ahLst/>
            <a:cxnLst/>
            <a:rect r="r" b="b" t="t" l="l"/>
            <a:pathLst>
              <a:path h="3259295" w="4212336">
                <a:moveTo>
                  <a:pt x="0" y="0"/>
                </a:moveTo>
                <a:lnTo>
                  <a:pt x="4212335" y="0"/>
                </a:lnTo>
                <a:lnTo>
                  <a:pt x="4212335" y="3259295"/>
                </a:lnTo>
                <a:lnTo>
                  <a:pt x="0" y="3259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46245" y="-387378"/>
            <a:ext cx="13787757" cy="11061757"/>
            <a:chOff x="0" y="0"/>
            <a:chExt cx="18383676" cy="14749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322997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9322997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283299" y="-1666590"/>
            <a:ext cx="10254039" cy="13620180"/>
            <a:chOff x="0" y="0"/>
            <a:chExt cx="2700652" cy="35872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00652" cy="3587208"/>
            </a:xfrm>
            <a:custGeom>
              <a:avLst/>
              <a:gdLst/>
              <a:ahLst/>
              <a:cxnLst/>
              <a:rect r="r" b="b" t="t" l="l"/>
              <a:pathLst>
                <a:path h="3587208" w="2700652">
                  <a:moveTo>
                    <a:pt x="0" y="0"/>
                  </a:moveTo>
                  <a:lnTo>
                    <a:pt x="2700652" y="0"/>
                  </a:lnTo>
                  <a:lnTo>
                    <a:pt x="2700652" y="3587208"/>
                  </a:lnTo>
                  <a:lnTo>
                    <a:pt x="0" y="3587208"/>
                  </a:lnTo>
                  <a:close/>
                </a:path>
              </a:pathLst>
            </a:custGeom>
            <a:solidFill>
              <a:srgbClr val="FCCE5D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00652" cy="362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97479" y="-356962"/>
            <a:ext cx="346521" cy="11000925"/>
            <a:chOff x="0" y="0"/>
            <a:chExt cx="462027" cy="14667900"/>
          </a:xfrm>
        </p:grpSpPr>
        <p:sp>
          <p:nvSpPr>
            <p:cNvPr name="Freeform 11" id="11"/>
            <p:cNvSpPr/>
            <p:nvPr/>
          </p:nvSpPr>
          <p:spPr>
            <a:xfrm flipH="false" flipV="false" rot="-5400000">
              <a:off x="-2871170" y="2871170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8"/>
                  </a:lnTo>
                  <a:lnTo>
                    <a:pt x="0" y="30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5400000">
              <a:off x="-2717161" y="5896349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8"/>
                  </a:lnTo>
                  <a:lnTo>
                    <a:pt x="0" y="30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5400000">
              <a:off x="-2717161" y="11488711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9"/>
                  </a:lnTo>
                  <a:lnTo>
                    <a:pt x="0" y="308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45761" y="1181100"/>
            <a:ext cx="6505958" cy="284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3"/>
              </a:lnSpc>
            </a:pPr>
            <a:r>
              <a:rPr lang="en-US" sz="10599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 Domestic Student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0" y="1047750"/>
            <a:ext cx="6505958" cy="739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Background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0" y="1973036"/>
            <a:ext cx="7257372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Finished two-years of community college before transferring to UCSB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Majoring in Accounting/Business</a:t>
            </a:r>
          </a:p>
          <a:p>
            <a:pPr algn="l" marL="647698" indent="-323849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Grew up in the Bay Area in a competitive high school environment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4911" y="4058679"/>
            <a:ext cx="7627658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UC Santa Barbara 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Senior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From Cupertino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Interview Format: In-person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0" y="5249512"/>
            <a:ext cx="6505958" cy="739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Key Quotes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0" y="6236954"/>
            <a:ext cx="7257372" cy="3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“I learned the most about applying to college from speaking with other students. My counselors didn’t help at all.” </a:t>
            </a:r>
          </a:p>
          <a:p>
            <a:pPr algn="l" marL="647698" indent="-323849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“I couldn’t afford a private counselor, and since English wasn’t my native language, it was hard to speak with counselors.”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2159811" y="6475398"/>
            <a:ext cx="4430583" cy="3633078"/>
          </a:xfrm>
          <a:custGeom>
            <a:avLst/>
            <a:gdLst/>
            <a:ahLst/>
            <a:cxnLst/>
            <a:rect r="r" b="b" t="t" l="l"/>
            <a:pathLst>
              <a:path h="3633078" w="4430583">
                <a:moveTo>
                  <a:pt x="0" y="0"/>
                </a:moveTo>
                <a:lnTo>
                  <a:pt x="4430583" y="0"/>
                </a:lnTo>
                <a:lnTo>
                  <a:pt x="4430583" y="3633078"/>
                </a:lnTo>
                <a:lnTo>
                  <a:pt x="0" y="36330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6002" y="-387378"/>
            <a:ext cx="20780004" cy="11061757"/>
            <a:chOff x="0" y="0"/>
            <a:chExt cx="27706672" cy="14749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322997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645993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18645993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9322997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0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981896" y="6086137"/>
            <a:ext cx="2123334" cy="1825752"/>
            <a:chOff x="0" y="0"/>
            <a:chExt cx="559232" cy="4808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9232" cy="480856"/>
            </a:xfrm>
            <a:custGeom>
              <a:avLst/>
              <a:gdLst/>
              <a:ahLst/>
              <a:cxnLst/>
              <a:rect r="r" b="b" t="t" l="l"/>
              <a:pathLst>
                <a:path h="480856" w="559232">
                  <a:moveTo>
                    <a:pt x="185952" y="0"/>
                  </a:moveTo>
                  <a:lnTo>
                    <a:pt x="373280" y="0"/>
                  </a:lnTo>
                  <a:cubicBezTo>
                    <a:pt x="475978" y="0"/>
                    <a:pt x="559232" y="83253"/>
                    <a:pt x="559232" y="185952"/>
                  </a:cubicBezTo>
                  <a:lnTo>
                    <a:pt x="559232" y="294904"/>
                  </a:lnTo>
                  <a:cubicBezTo>
                    <a:pt x="559232" y="397603"/>
                    <a:pt x="475978" y="480856"/>
                    <a:pt x="373280" y="480856"/>
                  </a:cubicBezTo>
                  <a:lnTo>
                    <a:pt x="185952" y="480856"/>
                  </a:lnTo>
                  <a:cubicBezTo>
                    <a:pt x="83253" y="480856"/>
                    <a:pt x="0" y="397603"/>
                    <a:pt x="0" y="294904"/>
                  </a:cubicBezTo>
                  <a:lnTo>
                    <a:pt x="0" y="185952"/>
                  </a:lnTo>
                  <a:cubicBezTo>
                    <a:pt x="0" y="83253"/>
                    <a:pt x="83253" y="0"/>
                    <a:pt x="185952" y="0"/>
                  </a:cubicBezTo>
                  <a:close/>
                </a:path>
              </a:pathLst>
            </a:custGeom>
            <a:solidFill>
              <a:srgbClr val="FFF8E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59232" cy="5189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this does haha 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611368" y="5143500"/>
            <a:ext cx="1711776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V="true">
            <a:off x="9124950" y="950976"/>
            <a:ext cx="0" cy="890558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507287" y="422655"/>
            <a:ext cx="1605989" cy="1560937"/>
            <a:chOff x="0" y="0"/>
            <a:chExt cx="422976" cy="4111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2977" cy="411111"/>
            </a:xfrm>
            <a:custGeom>
              <a:avLst/>
              <a:gdLst/>
              <a:ahLst/>
              <a:cxnLst/>
              <a:rect r="r" b="b" t="t" l="l"/>
              <a:pathLst>
                <a:path h="411111" w="422977">
                  <a:moveTo>
                    <a:pt x="205556" y="0"/>
                  </a:moveTo>
                  <a:lnTo>
                    <a:pt x="217421" y="0"/>
                  </a:lnTo>
                  <a:cubicBezTo>
                    <a:pt x="330946" y="0"/>
                    <a:pt x="422977" y="92030"/>
                    <a:pt x="422977" y="205556"/>
                  </a:cubicBezTo>
                  <a:lnTo>
                    <a:pt x="422977" y="205556"/>
                  </a:lnTo>
                  <a:cubicBezTo>
                    <a:pt x="422977" y="319081"/>
                    <a:pt x="330946" y="411111"/>
                    <a:pt x="217421" y="411111"/>
                  </a:cubicBezTo>
                  <a:lnTo>
                    <a:pt x="205556" y="411111"/>
                  </a:lnTo>
                  <a:cubicBezTo>
                    <a:pt x="92030" y="411111"/>
                    <a:pt x="0" y="319081"/>
                    <a:pt x="0" y="205556"/>
                  </a:cubicBezTo>
                  <a:lnTo>
                    <a:pt x="0" y="205556"/>
                  </a:lnTo>
                  <a:cubicBezTo>
                    <a:pt x="0" y="92030"/>
                    <a:pt x="92030" y="0"/>
                    <a:pt x="2055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22976" cy="449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He used multiple websites to find out strategies to apply to colleges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369502" y="460755"/>
            <a:ext cx="11510897" cy="490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3500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DOMESTIC student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44976" y="1175650"/>
            <a:ext cx="1023480" cy="56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7"/>
              </a:lnSpc>
            </a:pPr>
            <a:r>
              <a:rPr lang="en-US" sz="3147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SAY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44976" y="5391150"/>
            <a:ext cx="1023480" cy="56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7"/>
              </a:lnSpc>
            </a:pPr>
            <a:r>
              <a:rPr lang="en-US" sz="3147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DO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84607" y="1175650"/>
            <a:ext cx="1560436" cy="56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7"/>
              </a:lnSpc>
            </a:pPr>
            <a:r>
              <a:rPr lang="en-US" sz="3147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THINK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58350" y="5391150"/>
            <a:ext cx="1023480" cy="56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7"/>
              </a:lnSpc>
            </a:pPr>
            <a:r>
              <a:rPr lang="en-US" sz="3147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FEEL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11368" y="5468041"/>
            <a:ext cx="1627566" cy="1530972"/>
            <a:chOff x="0" y="0"/>
            <a:chExt cx="428659" cy="4032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28659" cy="403219"/>
            </a:xfrm>
            <a:custGeom>
              <a:avLst/>
              <a:gdLst/>
              <a:ahLst/>
              <a:cxnLst/>
              <a:rect r="r" b="b" t="t" l="l"/>
              <a:pathLst>
                <a:path h="403219" w="428659">
                  <a:moveTo>
                    <a:pt x="201609" y="0"/>
                  </a:moveTo>
                  <a:lnTo>
                    <a:pt x="227050" y="0"/>
                  </a:lnTo>
                  <a:cubicBezTo>
                    <a:pt x="280520" y="0"/>
                    <a:pt x="331800" y="21241"/>
                    <a:pt x="369609" y="59050"/>
                  </a:cubicBezTo>
                  <a:cubicBezTo>
                    <a:pt x="407418" y="96859"/>
                    <a:pt x="428659" y="148139"/>
                    <a:pt x="428659" y="201609"/>
                  </a:cubicBezTo>
                  <a:lnTo>
                    <a:pt x="428659" y="201609"/>
                  </a:lnTo>
                  <a:cubicBezTo>
                    <a:pt x="428659" y="312955"/>
                    <a:pt x="338396" y="403219"/>
                    <a:pt x="227050" y="403219"/>
                  </a:cubicBezTo>
                  <a:lnTo>
                    <a:pt x="201609" y="403219"/>
                  </a:lnTo>
                  <a:cubicBezTo>
                    <a:pt x="148139" y="403219"/>
                    <a:pt x="96859" y="381978"/>
                    <a:pt x="59050" y="344169"/>
                  </a:cubicBezTo>
                  <a:cubicBezTo>
                    <a:pt x="21241" y="306360"/>
                    <a:pt x="0" y="255080"/>
                    <a:pt x="0" y="201609"/>
                  </a:cubicBezTo>
                  <a:lnTo>
                    <a:pt x="0" y="201609"/>
                  </a:lnTo>
                  <a:cubicBezTo>
                    <a:pt x="0" y="148139"/>
                    <a:pt x="21241" y="96859"/>
                    <a:pt x="59050" y="59050"/>
                  </a:cubicBezTo>
                  <a:cubicBezTo>
                    <a:pt x="96859" y="21241"/>
                    <a:pt x="148139" y="0"/>
                    <a:pt x="20160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28659" cy="441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Sought out online, easy-to-access resources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554618" y="584193"/>
            <a:ext cx="1895678" cy="1440821"/>
            <a:chOff x="0" y="0"/>
            <a:chExt cx="499273" cy="3794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99273" cy="379475"/>
            </a:xfrm>
            <a:custGeom>
              <a:avLst/>
              <a:gdLst/>
              <a:ahLst/>
              <a:cxnLst/>
              <a:rect r="r" b="b" t="t" l="l"/>
              <a:pathLst>
                <a:path h="379475" w="499273">
                  <a:moveTo>
                    <a:pt x="189738" y="0"/>
                  </a:moveTo>
                  <a:lnTo>
                    <a:pt x="309536" y="0"/>
                  </a:lnTo>
                  <a:cubicBezTo>
                    <a:pt x="359857" y="0"/>
                    <a:pt x="408118" y="19990"/>
                    <a:pt x="443700" y="55573"/>
                  </a:cubicBezTo>
                  <a:cubicBezTo>
                    <a:pt x="479283" y="91156"/>
                    <a:pt x="499273" y="139416"/>
                    <a:pt x="499273" y="189738"/>
                  </a:cubicBezTo>
                  <a:lnTo>
                    <a:pt x="499273" y="189738"/>
                  </a:lnTo>
                  <a:cubicBezTo>
                    <a:pt x="499273" y="294527"/>
                    <a:pt x="414325" y="379475"/>
                    <a:pt x="309536" y="379475"/>
                  </a:cubicBezTo>
                  <a:lnTo>
                    <a:pt x="189738" y="379475"/>
                  </a:lnTo>
                  <a:cubicBezTo>
                    <a:pt x="84948" y="379475"/>
                    <a:pt x="0" y="294527"/>
                    <a:pt x="0" y="189738"/>
                  </a:cubicBezTo>
                  <a:lnTo>
                    <a:pt x="0" y="189738"/>
                  </a:lnTo>
                  <a:cubicBezTo>
                    <a:pt x="0" y="84948"/>
                    <a:pt x="84948" y="0"/>
                    <a:pt x="18973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499273" cy="4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People are putting too much pressure on each other in high school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804225" y="5624344"/>
            <a:ext cx="1695394" cy="1467577"/>
            <a:chOff x="0" y="0"/>
            <a:chExt cx="446523" cy="38652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46523" cy="386522"/>
            </a:xfrm>
            <a:custGeom>
              <a:avLst/>
              <a:gdLst/>
              <a:ahLst/>
              <a:cxnLst/>
              <a:rect r="r" b="b" t="t" l="l"/>
              <a:pathLst>
                <a:path h="386522" w="446523">
                  <a:moveTo>
                    <a:pt x="193261" y="0"/>
                  </a:moveTo>
                  <a:lnTo>
                    <a:pt x="253262" y="0"/>
                  </a:lnTo>
                  <a:cubicBezTo>
                    <a:pt x="359998" y="0"/>
                    <a:pt x="446523" y="86526"/>
                    <a:pt x="446523" y="193261"/>
                  </a:cubicBezTo>
                  <a:lnTo>
                    <a:pt x="446523" y="193261"/>
                  </a:lnTo>
                  <a:cubicBezTo>
                    <a:pt x="446523" y="244517"/>
                    <a:pt x="426162" y="293674"/>
                    <a:pt x="389919" y="329917"/>
                  </a:cubicBezTo>
                  <a:cubicBezTo>
                    <a:pt x="353675" y="366161"/>
                    <a:pt x="304518" y="386522"/>
                    <a:pt x="253262" y="386522"/>
                  </a:cubicBezTo>
                  <a:lnTo>
                    <a:pt x="193261" y="386522"/>
                  </a:lnTo>
                  <a:cubicBezTo>
                    <a:pt x="86526" y="386522"/>
                    <a:pt x="0" y="299996"/>
                    <a:pt x="0" y="193261"/>
                  </a:cubicBezTo>
                  <a:lnTo>
                    <a:pt x="0" y="193261"/>
                  </a:lnTo>
                  <a:cubicBezTo>
                    <a:pt x="0" y="86526"/>
                    <a:pt x="86526" y="0"/>
                    <a:pt x="19326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46523" cy="42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Annoyed at how expense college application help is so expensive 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625484" y="2204920"/>
            <a:ext cx="1753947" cy="1183579"/>
            <a:chOff x="0" y="0"/>
            <a:chExt cx="461945" cy="31172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61945" cy="311725"/>
            </a:xfrm>
            <a:custGeom>
              <a:avLst/>
              <a:gdLst/>
              <a:ahLst/>
              <a:cxnLst/>
              <a:rect r="r" b="b" t="t" l="l"/>
              <a:pathLst>
                <a:path h="311725" w="461945">
                  <a:moveTo>
                    <a:pt x="155862" y="0"/>
                  </a:moveTo>
                  <a:lnTo>
                    <a:pt x="306083" y="0"/>
                  </a:lnTo>
                  <a:cubicBezTo>
                    <a:pt x="347420" y="0"/>
                    <a:pt x="387064" y="16421"/>
                    <a:pt x="416294" y="45651"/>
                  </a:cubicBezTo>
                  <a:cubicBezTo>
                    <a:pt x="445524" y="74881"/>
                    <a:pt x="461945" y="114525"/>
                    <a:pt x="461945" y="155862"/>
                  </a:cubicBezTo>
                  <a:lnTo>
                    <a:pt x="461945" y="155862"/>
                  </a:lnTo>
                  <a:cubicBezTo>
                    <a:pt x="461945" y="197199"/>
                    <a:pt x="445524" y="236844"/>
                    <a:pt x="416294" y="266074"/>
                  </a:cubicBezTo>
                  <a:cubicBezTo>
                    <a:pt x="387064" y="295303"/>
                    <a:pt x="347420" y="311725"/>
                    <a:pt x="306083" y="311725"/>
                  </a:cubicBezTo>
                  <a:lnTo>
                    <a:pt x="155862" y="311725"/>
                  </a:lnTo>
                  <a:cubicBezTo>
                    <a:pt x="114525" y="311725"/>
                    <a:pt x="74881" y="295303"/>
                    <a:pt x="45651" y="266074"/>
                  </a:cubicBezTo>
                  <a:cubicBezTo>
                    <a:pt x="16421" y="236844"/>
                    <a:pt x="0" y="197199"/>
                    <a:pt x="0" y="155862"/>
                  </a:cubicBezTo>
                  <a:lnTo>
                    <a:pt x="0" y="155862"/>
                  </a:lnTo>
                  <a:cubicBezTo>
                    <a:pt x="0" y="114525"/>
                    <a:pt x="16421" y="74881"/>
                    <a:pt x="45651" y="45651"/>
                  </a:cubicBezTo>
                  <a:cubicBezTo>
                    <a:pt x="74881" y="16421"/>
                    <a:pt x="114525" y="0"/>
                    <a:pt x="15586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61945" cy="349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There are many resources online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522851" y="466618"/>
            <a:ext cx="1767914" cy="1516975"/>
            <a:chOff x="0" y="0"/>
            <a:chExt cx="465623" cy="39953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65623" cy="399532"/>
            </a:xfrm>
            <a:custGeom>
              <a:avLst/>
              <a:gdLst/>
              <a:ahLst/>
              <a:cxnLst/>
              <a:rect r="r" b="b" t="t" l="l"/>
              <a:pathLst>
                <a:path h="399532" w="465623">
                  <a:moveTo>
                    <a:pt x="199766" y="0"/>
                  </a:moveTo>
                  <a:lnTo>
                    <a:pt x="265857" y="0"/>
                  </a:lnTo>
                  <a:cubicBezTo>
                    <a:pt x="376185" y="0"/>
                    <a:pt x="465623" y="89438"/>
                    <a:pt x="465623" y="199766"/>
                  </a:cubicBezTo>
                  <a:lnTo>
                    <a:pt x="465623" y="199766"/>
                  </a:lnTo>
                  <a:cubicBezTo>
                    <a:pt x="465623" y="252748"/>
                    <a:pt x="444577" y="303559"/>
                    <a:pt x="407113" y="341022"/>
                  </a:cubicBezTo>
                  <a:cubicBezTo>
                    <a:pt x="369650" y="378486"/>
                    <a:pt x="318838" y="399532"/>
                    <a:pt x="265857" y="399532"/>
                  </a:cubicBezTo>
                  <a:lnTo>
                    <a:pt x="199766" y="399532"/>
                  </a:lnTo>
                  <a:cubicBezTo>
                    <a:pt x="146785" y="399532"/>
                    <a:pt x="95974" y="378486"/>
                    <a:pt x="58510" y="341022"/>
                  </a:cubicBezTo>
                  <a:cubicBezTo>
                    <a:pt x="21047" y="303559"/>
                    <a:pt x="0" y="252748"/>
                    <a:pt x="0" y="199766"/>
                  </a:cubicBezTo>
                  <a:lnTo>
                    <a:pt x="0" y="199766"/>
                  </a:lnTo>
                  <a:cubicBezTo>
                    <a:pt x="0" y="146785"/>
                    <a:pt x="21047" y="95974"/>
                    <a:pt x="58510" y="58510"/>
                  </a:cubicBezTo>
                  <a:cubicBezTo>
                    <a:pt x="95974" y="21047"/>
                    <a:pt x="146785" y="0"/>
                    <a:pt x="199766" y="0"/>
                  </a:cubicBez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465623" cy="437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He used simple tools like the G-Suite to organize his college applications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01566" y="7220704"/>
            <a:ext cx="1611710" cy="1457495"/>
            <a:chOff x="0" y="0"/>
            <a:chExt cx="424483" cy="38386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24483" cy="383867"/>
            </a:xfrm>
            <a:custGeom>
              <a:avLst/>
              <a:gdLst/>
              <a:ahLst/>
              <a:cxnLst/>
              <a:rect r="r" b="b" t="t" l="l"/>
              <a:pathLst>
                <a:path h="383867" w="424483">
                  <a:moveTo>
                    <a:pt x="191934" y="0"/>
                  </a:moveTo>
                  <a:lnTo>
                    <a:pt x="232550" y="0"/>
                  </a:lnTo>
                  <a:cubicBezTo>
                    <a:pt x="283454" y="0"/>
                    <a:pt x="332273" y="20222"/>
                    <a:pt x="368267" y="56216"/>
                  </a:cubicBezTo>
                  <a:cubicBezTo>
                    <a:pt x="404262" y="92211"/>
                    <a:pt x="424483" y="141030"/>
                    <a:pt x="424483" y="191934"/>
                  </a:cubicBezTo>
                  <a:lnTo>
                    <a:pt x="424483" y="191934"/>
                  </a:lnTo>
                  <a:cubicBezTo>
                    <a:pt x="424483" y="297936"/>
                    <a:pt x="338552" y="383867"/>
                    <a:pt x="232550" y="383867"/>
                  </a:cubicBezTo>
                  <a:lnTo>
                    <a:pt x="191934" y="383867"/>
                  </a:lnTo>
                  <a:cubicBezTo>
                    <a:pt x="85932" y="383867"/>
                    <a:pt x="0" y="297936"/>
                    <a:pt x="0" y="191934"/>
                  </a:cubicBezTo>
                  <a:lnTo>
                    <a:pt x="0" y="191934"/>
                  </a:lnTo>
                  <a:cubicBezTo>
                    <a:pt x="0" y="85932"/>
                    <a:pt x="85932" y="0"/>
                    <a:pt x="191934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424483" cy="421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Crammed a lot of applications the days before they were due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493520" y="5351958"/>
            <a:ext cx="1611710" cy="1647055"/>
            <a:chOff x="0" y="0"/>
            <a:chExt cx="424483" cy="43379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24483" cy="433792"/>
            </a:xfrm>
            <a:custGeom>
              <a:avLst/>
              <a:gdLst/>
              <a:ahLst/>
              <a:cxnLst/>
              <a:rect r="r" b="b" t="t" l="l"/>
              <a:pathLst>
                <a:path h="433792" w="424483">
                  <a:moveTo>
                    <a:pt x="212242" y="0"/>
                  </a:moveTo>
                  <a:lnTo>
                    <a:pt x="212242" y="0"/>
                  </a:lnTo>
                  <a:cubicBezTo>
                    <a:pt x="268532" y="0"/>
                    <a:pt x="322516" y="22361"/>
                    <a:pt x="362319" y="62164"/>
                  </a:cubicBezTo>
                  <a:cubicBezTo>
                    <a:pt x="402122" y="101967"/>
                    <a:pt x="424483" y="155952"/>
                    <a:pt x="424483" y="212242"/>
                  </a:cubicBezTo>
                  <a:lnTo>
                    <a:pt x="424483" y="221551"/>
                  </a:lnTo>
                  <a:cubicBezTo>
                    <a:pt x="424483" y="277841"/>
                    <a:pt x="402122" y="331825"/>
                    <a:pt x="362319" y="371628"/>
                  </a:cubicBezTo>
                  <a:cubicBezTo>
                    <a:pt x="322516" y="411431"/>
                    <a:pt x="268532" y="433792"/>
                    <a:pt x="212242" y="433792"/>
                  </a:cubicBezTo>
                  <a:lnTo>
                    <a:pt x="212242" y="433792"/>
                  </a:lnTo>
                  <a:cubicBezTo>
                    <a:pt x="155952" y="433792"/>
                    <a:pt x="101967" y="411431"/>
                    <a:pt x="62164" y="371628"/>
                  </a:cubicBezTo>
                  <a:cubicBezTo>
                    <a:pt x="22361" y="331825"/>
                    <a:pt x="0" y="277841"/>
                    <a:pt x="0" y="221551"/>
                  </a:cubicBezTo>
                  <a:lnTo>
                    <a:pt x="0" y="212242"/>
                  </a:lnTo>
                  <a:cubicBezTo>
                    <a:pt x="0" y="155952"/>
                    <a:pt x="22361" y="101967"/>
                    <a:pt x="62164" y="62164"/>
                  </a:cubicBezTo>
                  <a:cubicBezTo>
                    <a:pt x="101967" y="22361"/>
                    <a:pt x="155952" y="0"/>
                    <a:pt x="212242" y="0"/>
                  </a:cubicBez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424483" cy="471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Turned to other people to learn how to apply to colleges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5985263" y="466618"/>
            <a:ext cx="1743868" cy="1337684"/>
            <a:chOff x="0" y="0"/>
            <a:chExt cx="459290" cy="35231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C96E52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The high school system is not well-equipped to support its number of students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492891" y="3388499"/>
            <a:ext cx="1743868" cy="1337684"/>
            <a:chOff x="0" y="0"/>
            <a:chExt cx="459290" cy="35231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C96E52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Students who don’t have a good English background are at a disadvantage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9584607" y="5997024"/>
            <a:ext cx="1743868" cy="1337684"/>
            <a:chOff x="0" y="0"/>
            <a:chExt cx="459290" cy="35231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Extremely pressured when they see other people applying to colleges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1958854" y="7280610"/>
            <a:ext cx="1743868" cy="1337684"/>
            <a:chOff x="0" y="0"/>
            <a:chExt cx="459290" cy="352312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Felt incredibly burnt out after applying to just a few colleges 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2615921" y="2253097"/>
            <a:ext cx="1581773" cy="1262546"/>
            <a:chOff x="0" y="0"/>
            <a:chExt cx="416599" cy="332522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416599" cy="332522"/>
            </a:xfrm>
            <a:custGeom>
              <a:avLst/>
              <a:gdLst/>
              <a:ahLst/>
              <a:cxnLst/>
              <a:rect r="r" b="b" t="t" l="l"/>
              <a:pathLst>
                <a:path h="332522" w="416599">
                  <a:moveTo>
                    <a:pt x="166261" y="0"/>
                  </a:moveTo>
                  <a:lnTo>
                    <a:pt x="250337" y="0"/>
                  </a:lnTo>
                  <a:cubicBezTo>
                    <a:pt x="294433" y="0"/>
                    <a:pt x="336722" y="17517"/>
                    <a:pt x="367902" y="48697"/>
                  </a:cubicBezTo>
                  <a:cubicBezTo>
                    <a:pt x="399082" y="79877"/>
                    <a:pt x="416599" y="122166"/>
                    <a:pt x="416599" y="166261"/>
                  </a:cubicBezTo>
                  <a:lnTo>
                    <a:pt x="416599" y="166261"/>
                  </a:lnTo>
                  <a:cubicBezTo>
                    <a:pt x="416599" y="210356"/>
                    <a:pt x="399082" y="252646"/>
                    <a:pt x="367902" y="283826"/>
                  </a:cubicBezTo>
                  <a:cubicBezTo>
                    <a:pt x="336722" y="315006"/>
                    <a:pt x="294433" y="332522"/>
                    <a:pt x="250337" y="332522"/>
                  </a:cubicBezTo>
                  <a:lnTo>
                    <a:pt x="166261" y="332522"/>
                  </a:lnTo>
                  <a:cubicBezTo>
                    <a:pt x="122166" y="332522"/>
                    <a:pt x="79877" y="315006"/>
                    <a:pt x="48697" y="283826"/>
                  </a:cubicBezTo>
                  <a:cubicBezTo>
                    <a:pt x="17517" y="252646"/>
                    <a:pt x="0" y="210356"/>
                    <a:pt x="0" y="166261"/>
                  </a:cubicBezTo>
                  <a:lnTo>
                    <a:pt x="0" y="166261"/>
                  </a:lnTo>
                  <a:cubicBezTo>
                    <a:pt x="0" y="122166"/>
                    <a:pt x="17517" y="79877"/>
                    <a:pt x="48697" y="48697"/>
                  </a:cubicBezTo>
                  <a:cubicBezTo>
                    <a:pt x="79877" y="17517"/>
                    <a:pt x="122166" y="0"/>
                    <a:pt x="16626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416599" cy="370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He said he had a lot of fun doing summer programs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2060723" y="8796938"/>
            <a:ext cx="1743868" cy="1337684"/>
            <a:chOff x="0" y="0"/>
            <a:chExt cx="459290" cy="352312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Disappointed at the results of his applications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2522851" y="7094263"/>
            <a:ext cx="1611710" cy="1402963"/>
            <a:chOff x="0" y="0"/>
            <a:chExt cx="424483" cy="369505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424483" cy="369505"/>
            </a:xfrm>
            <a:custGeom>
              <a:avLst/>
              <a:gdLst/>
              <a:ahLst/>
              <a:cxnLst/>
              <a:rect r="r" b="b" t="t" l="l"/>
              <a:pathLst>
                <a:path h="369505" w="424483">
                  <a:moveTo>
                    <a:pt x="184752" y="0"/>
                  </a:moveTo>
                  <a:lnTo>
                    <a:pt x="239731" y="0"/>
                  </a:lnTo>
                  <a:cubicBezTo>
                    <a:pt x="288730" y="0"/>
                    <a:pt x="335723" y="19465"/>
                    <a:pt x="370371" y="54113"/>
                  </a:cubicBezTo>
                  <a:cubicBezTo>
                    <a:pt x="405018" y="88760"/>
                    <a:pt x="424483" y="135753"/>
                    <a:pt x="424483" y="184752"/>
                  </a:cubicBezTo>
                  <a:lnTo>
                    <a:pt x="424483" y="184752"/>
                  </a:lnTo>
                  <a:cubicBezTo>
                    <a:pt x="424483" y="233752"/>
                    <a:pt x="405018" y="280744"/>
                    <a:pt x="370371" y="315392"/>
                  </a:cubicBezTo>
                  <a:cubicBezTo>
                    <a:pt x="335723" y="350040"/>
                    <a:pt x="288730" y="369505"/>
                    <a:pt x="239731" y="369505"/>
                  </a:cubicBezTo>
                  <a:lnTo>
                    <a:pt x="184752" y="369505"/>
                  </a:lnTo>
                  <a:cubicBezTo>
                    <a:pt x="135753" y="369505"/>
                    <a:pt x="88760" y="350040"/>
                    <a:pt x="54113" y="315392"/>
                  </a:cubicBezTo>
                  <a:cubicBezTo>
                    <a:pt x="19465" y="280744"/>
                    <a:pt x="0" y="233752"/>
                    <a:pt x="0" y="184752"/>
                  </a:cubicBezTo>
                  <a:lnTo>
                    <a:pt x="0" y="184752"/>
                  </a:lnTo>
                  <a:cubicBezTo>
                    <a:pt x="0" y="135753"/>
                    <a:pt x="19465" y="88760"/>
                    <a:pt x="54113" y="54113"/>
                  </a:cubicBezTo>
                  <a:cubicBezTo>
                    <a:pt x="88760" y="19465"/>
                    <a:pt x="135753" y="0"/>
                    <a:pt x="184752" y="0"/>
                  </a:cubicBez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424483" cy="407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Tried (unsuccessfully) multiple times to meet with his school counselor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558160" y="8826270"/>
            <a:ext cx="1611710" cy="1358818"/>
            <a:chOff x="0" y="0"/>
            <a:chExt cx="424483" cy="357878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424483" cy="357878"/>
            </a:xfrm>
            <a:custGeom>
              <a:avLst/>
              <a:gdLst/>
              <a:ahLst/>
              <a:cxnLst/>
              <a:rect r="r" b="b" t="t" l="l"/>
              <a:pathLst>
                <a:path h="357878" w="424483">
                  <a:moveTo>
                    <a:pt x="178939" y="0"/>
                  </a:moveTo>
                  <a:lnTo>
                    <a:pt x="245544" y="0"/>
                  </a:lnTo>
                  <a:cubicBezTo>
                    <a:pt x="293002" y="0"/>
                    <a:pt x="338516" y="18852"/>
                    <a:pt x="372073" y="52410"/>
                  </a:cubicBezTo>
                  <a:cubicBezTo>
                    <a:pt x="405631" y="85968"/>
                    <a:pt x="424483" y="131481"/>
                    <a:pt x="424483" y="178939"/>
                  </a:cubicBezTo>
                  <a:lnTo>
                    <a:pt x="424483" y="178939"/>
                  </a:lnTo>
                  <a:cubicBezTo>
                    <a:pt x="424483" y="277764"/>
                    <a:pt x="344370" y="357878"/>
                    <a:pt x="245544" y="357878"/>
                  </a:cubicBezTo>
                  <a:lnTo>
                    <a:pt x="178939" y="357878"/>
                  </a:lnTo>
                  <a:cubicBezTo>
                    <a:pt x="80114" y="357878"/>
                    <a:pt x="0" y="277764"/>
                    <a:pt x="0" y="178939"/>
                  </a:cubicBezTo>
                  <a:lnTo>
                    <a:pt x="0" y="178939"/>
                  </a:lnTo>
                  <a:cubicBezTo>
                    <a:pt x="0" y="80114"/>
                    <a:pt x="80114" y="0"/>
                    <a:pt x="178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38100"/>
              <a:ext cx="424483" cy="395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Paid students small amounts of money to edit his essays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9675095" y="7455772"/>
            <a:ext cx="1562893" cy="1370497"/>
            <a:chOff x="0" y="0"/>
            <a:chExt cx="411626" cy="360954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411626" cy="360954"/>
            </a:xfrm>
            <a:custGeom>
              <a:avLst/>
              <a:gdLst/>
              <a:ahLst/>
              <a:cxnLst/>
              <a:rect r="r" b="b" t="t" l="l"/>
              <a:pathLst>
                <a:path h="360954" w="411626">
                  <a:moveTo>
                    <a:pt x="180477" y="0"/>
                  </a:moveTo>
                  <a:lnTo>
                    <a:pt x="231149" y="0"/>
                  </a:lnTo>
                  <a:cubicBezTo>
                    <a:pt x="330824" y="0"/>
                    <a:pt x="411626" y="80802"/>
                    <a:pt x="411626" y="180477"/>
                  </a:cubicBezTo>
                  <a:lnTo>
                    <a:pt x="411626" y="180477"/>
                  </a:lnTo>
                  <a:cubicBezTo>
                    <a:pt x="411626" y="280152"/>
                    <a:pt x="330824" y="360954"/>
                    <a:pt x="231149" y="360954"/>
                  </a:cubicBezTo>
                  <a:lnTo>
                    <a:pt x="180477" y="360954"/>
                  </a:lnTo>
                  <a:cubicBezTo>
                    <a:pt x="80802" y="360954"/>
                    <a:pt x="0" y="280152"/>
                    <a:pt x="0" y="180477"/>
                  </a:cubicBezTo>
                  <a:lnTo>
                    <a:pt x="0" y="180477"/>
                  </a:lnTo>
                  <a:cubicBezTo>
                    <a:pt x="0" y="80802"/>
                    <a:pt x="80802" y="0"/>
                    <a:pt x="18047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38100"/>
              <a:ext cx="411626" cy="399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That paid counselors and school counselors are not very knowledgable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1774948" y="3542604"/>
            <a:ext cx="1753947" cy="1183579"/>
            <a:chOff x="0" y="0"/>
            <a:chExt cx="461945" cy="311725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461945" cy="311725"/>
            </a:xfrm>
            <a:custGeom>
              <a:avLst/>
              <a:gdLst/>
              <a:ahLst/>
              <a:cxnLst/>
              <a:rect r="r" b="b" t="t" l="l"/>
              <a:pathLst>
                <a:path h="311725" w="461945">
                  <a:moveTo>
                    <a:pt x="155862" y="0"/>
                  </a:moveTo>
                  <a:lnTo>
                    <a:pt x="306083" y="0"/>
                  </a:lnTo>
                  <a:cubicBezTo>
                    <a:pt x="347420" y="0"/>
                    <a:pt x="387064" y="16421"/>
                    <a:pt x="416294" y="45651"/>
                  </a:cubicBezTo>
                  <a:cubicBezTo>
                    <a:pt x="445524" y="74881"/>
                    <a:pt x="461945" y="114525"/>
                    <a:pt x="461945" y="155862"/>
                  </a:cubicBezTo>
                  <a:lnTo>
                    <a:pt x="461945" y="155862"/>
                  </a:lnTo>
                  <a:cubicBezTo>
                    <a:pt x="461945" y="197199"/>
                    <a:pt x="445524" y="236844"/>
                    <a:pt x="416294" y="266074"/>
                  </a:cubicBezTo>
                  <a:cubicBezTo>
                    <a:pt x="387064" y="295303"/>
                    <a:pt x="347420" y="311725"/>
                    <a:pt x="306083" y="311725"/>
                  </a:cubicBezTo>
                  <a:lnTo>
                    <a:pt x="155862" y="311725"/>
                  </a:lnTo>
                  <a:cubicBezTo>
                    <a:pt x="114525" y="311725"/>
                    <a:pt x="74881" y="295303"/>
                    <a:pt x="45651" y="266074"/>
                  </a:cubicBezTo>
                  <a:cubicBezTo>
                    <a:pt x="16421" y="236844"/>
                    <a:pt x="0" y="197199"/>
                    <a:pt x="0" y="155862"/>
                  </a:cubicBezTo>
                  <a:lnTo>
                    <a:pt x="0" y="155862"/>
                  </a:lnTo>
                  <a:cubicBezTo>
                    <a:pt x="0" y="114525"/>
                    <a:pt x="16421" y="74881"/>
                    <a:pt x="45651" y="45651"/>
                  </a:cubicBezTo>
                  <a:cubicBezTo>
                    <a:pt x="74881" y="16421"/>
                    <a:pt x="114525" y="0"/>
                    <a:pt x="15586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38100"/>
              <a:ext cx="461945" cy="349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Counselors are overwhelmed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9675095" y="8896743"/>
            <a:ext cx="1743712" cy="1337684"/>
            <a:chOff x="0" y="0"/>
            <a:chExt cx="459249" cy="352312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459249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49">
                  <a:moveTo>
                    <a:pt x="176156" y="0"/>
                  </a:moveTo>
                  <a:lnTo>
                    <a:pt x="283093" y="0"/>
                  </a:lnTo>
                  <a:cubicBezTo>
                    <a:pt x="380381" y="0"/>
                    <a:pt x="459249" y="78868"/>
                    <a:pt x="459249" y="176156"/>
                  </a:cubicBezTo>
                  <a:lnTo>
                    <a:pt x="459249" y="176156"/>
                  </a:lnTo>
                  <a:cubicBezTo>
                    <a:pt x="459249" y="273444"/>
                    <a:pt x="380381" y="352312"/>
                    <a:pt x="283093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C96E52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38100"/>
              <a:ext cx="459249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Stressed about the overwhelming amount of information online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501566" y="2204920"/>
            <a:ext cx="1611710" cy="1358900"/>
            <a:chOff x="0" y="0"/>
            <a:chExt cx="424483" cy="35790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424483" cy="357900"/>
            </a:xfrm>
            <a:custGeom>
              <a:avLst/>
              <a:gdLst/>
              <a:ahLst/>
              <a:cxnLst/>
              <a:rect r="r" b="b" t="t" l="l"/>
              <a:pathLst>
                <a:path h="357900" w="424483">
                  <a:moveTo>
                    <a:pt x="178950" y="0"/>
                  </a:moveTo>
                  <a:lnTo>
                    <a:pt x="245534" y="0"/>
                  </a:lnTo>
                  <a:cubicBezTo>
                    <a:pt x="292994" y="0"/>
                    <a:pt x="338511" y="18854"/>
                    <a:pt x="372070" y="52413"/>
                  </a:cubicBezTo>
                  <a:cubicBezTo>
                    <a:pt x="405630" y="85973"/>
                    <a:pt x="424483" y="131489"/>
                    <a:pt x="424483" y="178950"/>
                  </a:cubicBezTo>
                  <a:lnTo>
                    <a:pt x="424483" y="178950"/>
                  </a:lnTo>
                  <a:cubicBezTo>
                    <a:pt x="424483" y="277781"/>
                    <a:pt x="344365" y="357900"/>
                    <a:pt x="245534" y="357900"/>
                  </a:cubicBezTo>
                  <a:lnTo>
                    <a:pt x="178950" y="357900"/>
                  </a:lnTo>
                  <a:cubicBezTo>
                    <a:pt x="80119" y="357900"/>
                    <a:pt x="0" y="277781"/>
                    <a:pt x="0" y="178950"/>
                  </a:cubicBezTo>
                  <a:lnTo>
                    <a:pt x="0" y="178950"/>
                  </a:lnTo>
                  <a:cubicBezTo>
                    <a:pt x="0" y="80119"/>
                    <a:pt x="80119" y="0"/>
                    <a:pt x="17895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38100"/>
              <a:ext cx="424483" cy="39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He wasted a lot of time on activities that he didn’t enjoy just for college appluications</a:t>
              </a: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13937769" y="5722662"/>
            <a:ext cx="1695394" cy="1467577"/>
            <a:chOff x="0" y="0"/>
            <a:chExt cx="446523" cy="386522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446523" cy="386522"/>
            </a:xfrm>
            <a:custGeom>
              <a:avLst/>
              <a:gdLst/>
              <a:ahLst/>
              <a:cxnLst/>
              <a:rect r="r" b="b" t="t" l="l"/>
              <a:pathLst>
                <a:path h="386522" w="446523">
                  <a:moveTo>
                    <a:pt x="193261" y="0"/>
                  </a:moveTo>
                  <a:lnTo>
                    <a:pt x="253262" y="0"/>
                  </a:lnTo>
                  <a:cubicBezTo>
                    <a:pt x="359998" y="0"/>
                    <a:pt x="446523" y="86526"/>
                    <a:pt x="446523" y="193261"/>
                  </a:cubicBezTo>
                  <a:lnTo>
                    <a:pt x="446523" y="193261"/>
                  </a:lnTo>
                  <a:cubicBezTo>
                    <a:pt x="446523" y="244517"/>
                    <a:pt x="426162" y="293674"/>
                    <a:pt x="389919" y="329917"/>
                  </a:cubicBezTo>
                  <a:cubicBezTo>
                    <a:pt x="353675" y="366161"/>
                    <a:pt x="304518" y="386522"/>
                    <a:pt x="253262" y="386522"/>
                  </a:cubicBezTo>
                  <a:lnTo>
                    <a:pt x="193261" y="386522"/>
                  </a:lnTo>
                  <a:cubicBezTo>
                    <a:pt x="86526" y="386522"/>
                    <a:pt x="0" y="299996"/>
                    <a:pt x="0" y="193261"/>
                  </a:cubicBezTo>
                  <a:lnTo>
                    <a:pt x="0" y="193261"/>
                  </a:lnTo>
                  <a:cubicBezTo>
                    <a:pt x="0" y="86526"/>
                    <a:pt x="86526" y="0"/>
                    <a:pt x="19326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81" id="81"/>
            <p:cNvSpPr txBox="true"/>
            <p:nvPr/>
          </p:nvSpPr>
          <p:spPr>
            <a:xfrm>
              <a:off x="0" y="-38100"/>
              <a:ext cx="446523" cy="42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Confused about how to write essays</a:t>
              </a: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14032701" y="7998203"/>
            <a:ext cx="1695394" cy="1467577"/>
            <a:chOff x="0" y="0"/>
            <a:chExt cx="446523" cy="386522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446523" cy="386522"/>
            </a:xfrm>
            <a:custGeom>
              <a:avLst/>
              <a:gdLst/>
              <a:ahLst/>
              <a:cxnLst/>
              <a:rect r="r" b="b" t="t" l="l"/>
              <a:pathLst>
                <a:path h="386522" w="446523">
                  <a:moveTo>
                    <a:pt x="193261" y="0"/>
                  </a:moveTo>
                  <a:lnTo>
                    <a:pt x="253262" y="0"/>
                  </a:lnTo>
                  <a:cubicBezTo>
                    <a:pt x="359998" y="0"/>
                    <a:pt x="446523" y="86526"/>
                    <a:pt x="446523" y="193261"/>
                  </a:cubicBezTo>
                  <a:lnTo>
                    <a:pt x="446523" y="193261"/>
                  </a:lnTo>
                  <a:cubicBezTo>
                    <a:pt x="446523" y="244517"/>
                    <a:pt x="426162" y="293674"/>
                    <a:pt x="389919" y="329917"/>
                  </a:cubicBezTo>
                  <a:cubicBezTo>
                    <a:pt x="353675" y="366161"/>
                    <a:pt x="304518" y="386522"/>
                    <a:pt x="253262" y="386522"/>
                  </a:cubicBezTo>
                  <a:lnTo>
                    <a:pt x="193261" y="386522"/>
                  </a:lnTo>
                  <a:cubicBezTo>
                    <a:pt x="86526" y="386522"/>
                    <a:pt x="0" y="299996"/>
                    <a:pt x="0" y="193261"/>
                  </a:cubicBezTo>
                  <a:lnTo>
                    <a:pt x="0" y="193261"/>
                  </a:lnTo>
                  <a:cubicBezTo>
                    <a:pt x="0" y="86526"/>
                    <a:pt x="86526" y="0"/>
                    <a:pt x="193261" y="0"/>
                  </a:cubicBezTo>
                  <a:close/>
                </a:path>
              </a:pathLst>
            </a:custGeom>
            <a:solidFill>
              <a:srgbClr val="C96E52"/>
            </a:solidFill>
          </p:spPr>
        </p:sp>
        <p:sp>
          <p:nvSpPr>
            <p:cNvPr name="TextBox 84" id="84"/>
            <p:cNvSpPr txBox="true"/>
            <p:nvPr/>
          </p:nvSpPr>
          <p:spPr>
            <a:xfrm>
              <a:off x="0" y="-38100"/>
              <a:ext cx="446523" cy="42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Fearful of approaching counselors or other experts in the space</a:t>
              </a: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16071313" y="5722662"/>
            <a:ext cx="1695394" cy="1467577"/>
            <a:chOff x="0" y="0"/>
            <a:chExt cx="446523" cy="386522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446523" cy="386522"/>
            </a:xfrm>
            <a:custGeom>
              <a:avLst/>
              <a:gdLst/>
              <a:ahLst/>
              <a:cxnLst/>
              <a:rect r="r" b="b" t="t" l="l"/>
              <a:pathLst>
                <a:path h="386522" w="446523">
                  <a:moveTo>
                    <a:pt x="193261" y="0"/>
                  </a:moveTo>
                  <a:lnTo>
                    <a:pt x="253262" y="0"/>
                  </a:lnTo>
                  <a:cubicBezTo>
                    <a:pt x="359998" y="0"/>
                    <a:pt x="446523" y="86526"/>
                    <a:pt x="446523" y="193261"/>
                  </a:cubicBezTo>
                  <a:lnTo>
                    <a:pt x="446523" y="193261"/>
                  </a:lnTo>
                  <a:cubicBezTo>
                    <a:pt x="446523" y="244517"/>
                    <a:pt x="426162" y="293674"/>
                    <a:pt x="389919" y="329917"/>
                  </a:cubicBezTo>
                  <a:cubicBezTo>
                    <a:pt x="353675" y="366161"/>
                    <a:pt x="304518" y="386522"/>
                    <a:pt x="253262" y="386522"/>
                  </a:cubicBezTo>
                  <a:lnTo>
                    <a:pt x="193261" y="386522"/>
                  </a:lnTo>
                  <a:cubicBezTo>
                    <a:pt x="86526" y="386522"/>
                    <a:pt x="0" y="299996"/>
                    <a:pt x="0" y="193261"/>
                  </a:cubicBezTo>
                  <a:lnTo>
                    <a:pt x="0" y="193261"/>
                  </a:lnTo>
                  <a:cubicBezTo>
                    <a:pt x="0" y="86526"/>
                    <a:pt x="86526" y="0"/>
                    <a:pt x="19326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0" y="-38100"/>
              <a:ext cx="446523" cy="42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Confused about how to write his activities on his application</a:t>
              </a: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16033738" y="8269083"/>
            <a:ext cx="1695394" cy="1467577"/>
            <a:chOff x="0" y="0"/>
            <a:chExt cx="446523" cy="386522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446523" cy="386522"/>
            </a:xfrm>
            <a:custGeom>
              <a:avLst/>
              <a:gdLst/>
              <a:ahLst/>
              <a:cxnLst/>
              <a:rect r="r" b="b" t="t" l="l"/>
              <a:pathLst>
                <a:path h="386522" w="446523">
                  <a:moveTo>
                    <a:pt x="193261" y="0"/>
                  </a:moveTo>
                  <a:lnTo>
                    <a:pt x="253262" y="0"/>
                  </a:lnTo>
                  <a:cubicBezTo>
                    <a:pt x="359998" y="0"/>
                    <a:pt x="446523" y="86526"/>
                    <a:pt x="446523" y="193261"/>
                  </a:cubicBezTo>
                  <a:lnTo>
                    <a:pt x="446523" y="193261"/>
                  </a:lnTo>
                  <a:cubicBezTo>
                    <a:pt x="446523" y="244517"/>
                    <a:pt x="426162" y="293674"/>
                    <a:pt x="389919" y="329917"/>
                  </a:cubicBezTo>
                  <a:cubicBezTo>
                    <a:pt x="353675" y="366161"/>
                    <a:pt x="304518" y="386522"/>
                    <a:pt x="253262" y="386522"/>
                  </a:cubicBezTo>
                  <a:lnTo>
                    <a:pt x="193261" y="386522"/>
                  </a:lnTo>
                  <a:cubicBezTo>
                    <a:pt x="86526" y="386522"/>
                    <a:pt x="0" y="299996"/>
                    <a:pt x="0" y="193261"/>
                  </a:cubicBezTo>
                  <a:lnTo>
                    <a:pt x="0" y="193261"/>
                  </a:lnTo>
                  <a:cubicBezTo>
                    <a:pt x="0" y="86526"/>
                    <a:pt x="86526" y="0"/>
                    <a:pt x="19326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38100"/>
              <a:ext cx="446523" cy="42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Skeptical of how well certain resources work</a:t>
              </a: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4288668" y="5749638"/>
            <a:ext cx="1627566" cy="1530972"/>
            <a:chOff x="0" y="0"/>
            <a:chExt cx="428659" cy="403219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428659" cy="403219"/>
            </a:xfrm>
            <a:custGeom>
              <a:avLst/>
              <a:gdLst/>
              <a:ahLst/>
              <a:cxnLst/>
              <a:rect r="r" b="b" t="t" l="l"/>
              <a:pathLst>
                <a:path h="403219" w="428659">
                  <a:moveTo>
                    <a:pt x="201609" y="0"/>
                  </a:moveTo>
                  <a:lnTo>
                    <a:pt x="227050" y="0"/>
                  </a:lnTo>
                  <a:cubicBezTo>
                    <a:pt x="280520" y="0"/>
                    <a:pt x="331800" y="21241"/>
                    <a:pt x="369609" y="59050"/>
                  </a:cubicBezTo>
                  <a:cubicBezTo>
                    <a:pt x="407418" y="96859"/>
                    <a:pt x="428659" y="148139"/>
                    <a:pt x="428659" y="201609"/>
                  </a:cubicBezTo>
                  <a:lnTo>
                    <a:pt x="428659" y="201609"/>
                  </a:lnTo>
                  <a:cubicBezTo>
                    <a:pt x="428659" y="312955"/>
                    <a:pt x="338396" y="403219"/>
                    <a:pt x="227050" y="403219"/>
                  </a:cubicBezTo>
                  <a:lnTo>
                    <a:pt x="201609" y="403219"/>
                  </a:lnTo>
                  <a:cubicBezTo>
                    <a:pt x="148139" y="403219"/>
                    <a:pt x="96859" y="381978"/>
                    <a:pt x="59050" y="344169"/>
                  </a:cubicBezTo>
                  <a:cubicBezTo>
                    <a:pt x="21241" y="306360"/>
                    <a:pt x="0" y="255080"/>
                    <a:pt x="0" y="201609"/>
                  </a:cubicBezTo>
                  <a:lnTo>
                    <a:pt x="0" y="201609"/>
                  </a:lnTo>
                  <a:cubicBezTo>
                    <a:pt x="0" y="148139"/>
                    <a:pt x="21241" y="96859"/>
                    <a:pt x="59050" y="59050"/>
                  </a:cubicBezTo>
                  <a:cubicBezTo>
                    <a:pt x="96859" y="21241"/>
                    <a:pt x="148139" y="0"/>
                    <a:pt x="20160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0" y="-38100"/>
              <a:ext cx="428659" cy="441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Did a lot of extracurricular activities in college because he saw others doing them</a:t>
              </a: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2593777" y="8654115"/>
            <a:ext cx="1627566" cy="1530972"/>
            <a:chOff x="0" y="0"/>
            <a:chExt cx="428659" cy="403219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428659" cy="403219"/>
            </a:xfrm>
            <a:custGeom>
              <a:avLst/>
              <a:gdLst/>
              <a:ahLst/>
              <a:cxnLst/>
              <a:rect r="r" b="b" t="t" l="l"/>
              <a:pathLst>
                <a:path h="403219" w="428659">
                  <a:moveTo>
                    <a:pt x="201609" y="0"/>
                  </a:moveTo>
                  <a:lnTo>
                    <a:pt x="227050" y="0"/>
                  </a:lnTo>
                  <a:cubicBezTo>
                    <a:pt x="280520" y="0"/>
                    <a:pt x="331800" y="21241"/>
                    <a:pt x="369609" y="59050"/>
                  </a:cubicBezTo>
                  <a:cubicBezTo>
                    <a:pt x="407418" y="96859"/>
                    <a:pt x="428659" y="148139"/>
                    <a:pt x="428659" y="201609"/>
                  </a:cubicBezTo>
                  <a:lnTo>
                    <a:pt x="428659" y="201609"/>
                  </a:lnTo>
                  <a:cubicBezTo>
                    <a:pt x="428659" y="312955"/>
                    <a:pt x="338396" y="403219"/>
                    <a:pt x="227050" y="403219"/>
                  </a:cubicBezTo>
                  <a:lnTo>
                    <a:pt x="201609" y="403219"/>
                  </a:lnTo>
                  <a:cubicBezTo>
                    <a:pt x="148139" y="403219"/>
                    <a:pt x="96859" y="381978"/>
                    <a:pt x="59050" y="344169"/>
                  </a:cubicBezTo>
                  <a:cubicBezTo>
                    <a:pt x="21241" y="306360"/>
                    <a:pt x="0" y="255080"/>
                    <a:pt x="0" y="201609"/>
                  </a:cubicBezTo>
                  <a:lnTo>
                    <a:pt x="0" y="201609"/>
                  </a:lnTo>
                  <a:cubicBezTo>
                    <a:pt x="0" y="148139"/>
                    <a:pt x="21241" y="96859"/>
                    <a:pt x="59050" y="59050"/>
                  </a:cubicBezTo>
                  <a:cubicBezTo>
                    <a:pt x="96859" y="21241"/>
                    <a:pt x="148139" y="0"/>
                    <a:pt x="20160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38100"/>
              <a:ext cx="428659" cy="441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Exaggerated certain parts of his essays because he saw other people doing the same</a:t>
              </a: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6354384" y="5958924"/>
            <a:ext cx="1627566" cy="1530972"/>
            <a:chOff x="0" y="0"/>
            <a:chExt cx="428659" cy="403219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428659" cy="403219"/>
            </a:xfrm>
            <a:custGeom>
              <a:avLst/>
              <a:gdLst/>
              <a:ahLst/>
              <a:cxnLst/>
              <a:rect r="r" b="b" t="t" l="l"/>
              <a:pathLst>
                <a:path h="403219" w="428659">
                  <a:moveTo>
                    <a:pt x="201609" y="0"/>
                  </a:moveTo>
                  <a:lnTo>
                    <a:pt x="227050" y="0"/>
                  </a:lnTo>
                  <a:cubicBezTo>
                    <a:pt x="280520" y="0"/>
                    <a:pt x="331800" y="21241"/>
                    <a:pt x="369609" y="59050"/>
                  </a:cubicBezTo>
                  <a:cubicBezTo>
                    <a:pt x="407418" y="96859"/>
                    <a:pt x="428659" y="148139"/>
                    <a:pt x="428659" y="201609"/>
                  </a:cubicBezTo>
                  <a:lnTo>
                    <a:pt x="428659" y="201609"/>
                  </a:lnTo>
                  <a:cubicBezTo>
                    <a:pt x="428659" y="312955"/>
                    <a:pt x="338396" y="403219"/>
                    <a:pt x="227050" y="403219"/>
                  </a:cubicBezTo>
                  <a:lnTo>
                    <a:pt x="201609" y="403219"/>
                  </a:lnTo>
                  <a:cubicBezTo>
                    <a:pt x="148139" y="403219"/>
                    <a:pt x="96859" y="381978"/>
                    <a:pt x="59050" y="344169"/>
                  </a:cubicBezTo>
                  <a:cubicBezTo>
                    <a:pt x="21241" y="306360"/>
                    <a:pt x="0" y="255080"/>
                    <a:pt x="0" y="201609"/>
                  </a:cubicBezTo>
                  <a:lnTo>
                    <a:pt x="0" y="201609"/>
                  </a:lnTo>
                  <a:cubicBezTo>
                    <a:pt x="0" y="148139"/>
                    <a:pt x="21241" y="96859"/>
                    <a:pt x="59050" y="59050"/>
                  </a:cubicBezTo>
                  <a:cubicBezTo>
                    <a:pt x="96859" y="21241"/>
                    <a:pt x="148139" y="0"/>
                    <a:pt x="20160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0" y="-38100"/>
              <a:ext cx="428659" cy="441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Spent 3 hours a day for 2 weeks working on applications</a:t>
              </a: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4290765" y="7503598"/>
            <a:ext cx="1627566" cy="1530972"/>
            <a:chOff x="0" y="0"/>
            <a:chExt cx="428659" cy="403219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428659" cy="403219"/>
            </a:xfrm>
            <a:custGeom>
              <a:avLst/>
              <a:gdLst/>
              <a:ahLst/>
              <a:cxnLst/>
              <a:rect r="r" b="b" t="t" l="l"/>
              <a:pathLst>
                <a:path h="403219" w="428659">
                  <a:moveTo>
                    <a:pt x="201609" y="0"/>
                  </a:moveTo>
                  <a:lnTo>
                    <a:pt x="227050" y="0"/>
                  </a:lnTo>
                  <a:cubicBezTo>
                    <a:pt x="280520" y="0"/>
                    <a:pt x="331800" y="21241"/>
                    <a:pt x="369609" y="59050"/>
                  </a:cubicBezTo>
                  <a:cubicBezTo>
                    <a:pt x="407418" y="96859"/>
                    <a:pt x="428659" y="148139"/>
                    <a:pt x="428659" y="201609"/>
                  </a:cubicBezTo>
                  <a:lnTo>
                    <a:pt x="428659" y="201609"/>
                  </a:lnTo>
                  <a:cubicBezTo>
                    <a:pt x="428659" y="312955"/>
                    <a:pt x="338396" y="403219"/>
                    <a:pt x="227050" y="403219"/>
                  </a:cubicBezTo>
                  <a:lnTo>
                    <a:pt x="201609" y="403219"/>
                  </a:lnTo>
                  <a:cubicBezTo>
                    <a:pt x="148139" y="403219"/>
                    <a:pt x="96859" y="381978"/>
                    <a:pt x="59050" y="344169"/>
                  </a:cubicBezTo>
                  <a:cubicBezTo>
                    <a:pt x="21241" y="306360"/>
                    <a:pt x="0" y="255080"/>
                    <a:pt x="0" y="201609"/>
                  </a:cubicBezTo>
                  <a:lnTo>
                    <a:pt x="0" y="201609"/>
                  </a:lnTo>
                  <a:cubicBezTo>
                    <a:pt x="0" y="148139"/>
                    <a:pt x="21241" y="96859"/>
                    <a:pt x="59050" y="59050"/>
                  </a:cubicBezTo>
                  <a:cubicBezTo>
                    <a:pt x="96859" y="21241"/>
                    <a:pt x="148139" y="0"/>
                    <a:pt x="20160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-38100"/>
              <a:ext cx="428659" cy="441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Didn’t approach his teachers since it seemed like they were overwhelmed</a:t>
              </a: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6394581" y="7813746"/>
            <a:ext cx="1627566" cy="1530972"/>
            <a:chOff x="0" y="0"/>
            <a:chExt cx="428659" cy="403219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428659" cy="403219"/>
            </a:xfrm>
            <a:custGeom>
              <a:avLst/>
              <a:gdLst/>
              <a:ahLst/>
              <a:cxnLst/>
              <a:rect r="r" b="b" t="t" l="l"/>
              <a:pathLst>
                <a:path h="403219" w="428659">
                  <a:moveTo>
                    <a:pt x="201609" y="0"/>
                  </a:moveTo>
                  <a:lnTo>
                    <a:pt x="227050" y="0"/>
                  </a:lnTo>
                  <a:cubicBezTo>
                    <a:pt x="280520" y="0"/>
                    <a:pt x="331800" y="21241"/>
                    <a:pt x="369609" y="59050"/>
                  </a:cubicBezTo>
                  <a:cubicBezTo>
                    <a:pt x="407418" y="96859"/>
                    <a:pt x="428659" y="148139"/>
                    <a:pt x="428659" y="201609"/>
                  </a:cubicBezTo>
                  <a:lnTo>
                    <a:pt x="428659" y="201609"/>
                  </a:lnTo>
                  <a:cubicBezTo>
                    <a:pt x="428659" y="312955"/>
                    <a:pt x="338396" y="403219"/>
                    <a:pt x="227050" y="403219"/>
                  </a:cubicBezTo>
                  <a:lnTo>
                    <a:pt x="201609" y="403219"/>
                  </a:lnTo>
                  <a:cubicBezTo>
                    <a:pt x="148139" y="403219"/>
                    <a:pt x="96859" y="381978"/>
                    <a:pt x="59050" y="344169"/>
                  </a:cubicBezTo>
                  <a:cubicBezTo>
                    <a:pt x="21241" y="306360"/>
                    <a:pt x="0" y="255080"/>
                    <a:pt x="0" y="201609"/>
                  </a:cubicBezTo>
                  <a:lnTo>
                    <a:pt x="0" y="201609"/>
                  </a:lnTo>
                  <a:cubicBezTo>
                    <a:pt x="0" y="148139"/>
                    <a:pt x="21241" y="96859"/>
                    <a:pt x="59050" y="59050"/>
                  </a:cubicBezTo>
                  <a:cubicBezTo>
                    <a:pt x="96859" y="21241"/>
                    <a:pt x="148139" y="0"/>
                    <a:pt x="20160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-38100"/>
              <a:ext cx="428659" cy="441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Looked at other successful applicants’ essays</a:t>
              </a: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13874731" y="2359025"/>
            <a:ext cx="1753947" cy="1183579"/>
            <a:chOff x="0" y="0"/>
            <a:chExt cx="461945" cy="311725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461945" cy="311725"/>
            </a:xfrm>
            <a:custGeom>
              <a:avLst/>
              <a:gdLst/>
              <a:ahLst/>
              <a:cxnLst/>
              <a:rect r="r" b="b" t="t" l="l"/>
              <a:pathLst>
                <a:path h="311725" w="461945">
                  <a:moveTo>
                    <a:pt x="155862" y="0"/>
                  </a:moveTo>
                  <a:lnTo>
                    <a:pt x="306083" y="0"/>
                  </a:lnTo>
                  <a:cubicBezTo>
                    <a:pt x="347420" y="0"/>
                    <a:pt x="387064" y="16421"/>
                    <a:pt x="416294" y="45651"/>
                  </a:cubicBezTo>
                  <a:cubicBezTo>
                    <a:pt x="445524" y="74881"/>
                    <a:pt x="461945" y="114525"/>
                    <a:pt x="461945" y="155862"/>
                  </a:cubicBezTo>
                  <a:lnTo>
                    <a:pt x="461945" y="155862"/>
                  </a:lnTo>
                  <a:cubicBezTo>
                    <a:pt x="461945" y="197199"/>
                    <a:pt x="445524" y="236844"/>
                    <a:pt x="416294" y="266074"/>
                  </a:cubicBezTo>
                  <a:cubicBezTo>
                    <a:pt x="387064" y="295303"/>
                    <a:pt x="347420" y="311725"/>
                    <a:pt x="306083" y="311725"/>
                  </a:cubicBezTo>
                  <a:lnTo>
                    <a:pt x="155862" y="311725"/>
                  </a:lnTo>
                  <a:cubicBezTo>
                    <a:pt x="114525" y="311725"/>
                    <a:pt x="74881" y="295303"/>
                    <a:pt x="45651" y="266074"/>
                  </a:cubicBezTo>
                  <a:cubicBezTo>
                    <a:pt x="16421" y="236844"/>
                    <a:pt x="0" y="197199"/>
                    <a:pt x="0" y="155862"/>
                  </a:cubicBezTo>
                  <a:lnTo>
                    <a:pt x="0" y="155862"/>
                  </a:lnTo>
                  <a:cubicBezTo>
                    <a:pt x="0" y="114525"/>
                    <a:pt x="16421" y="74881"/>
                    <a:pt x="45651" y="45651"/>
                  </a:cubicBezTo>
                  <a:cubicBezTo>
                    <a:pt x="74881" y="16421"/>
                    <a:pt x="114525" y="0"/>
                    <a:pt x="15586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-38100"/>
              <a:ext cx="461945" cy="349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There are many resources online</a:t>
              </a: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13937769" y="3741737"/>
            <a:ext cx="1753947" cy="1183579"/>
            <a:chOff x="0" y="0"/>
            <a:chExt cx="461945" cy="311725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461945" cy="311725"/>
            </a:xfrm>
            <a:custGeom>
              <a:avLst/>
              <a:gdLst/>
              <a:ahLst/>
              <a:cxnLst/>
              <a:rect r="r" b="b" t="t" l="l"/>
              <a:pathLst>
                <a:path h="311725" w="461945">
                  <a:moveTo>
                    <a:pt x="155862" y="0"/>
                  </a:moveTo>
                  <a:lnTo>
                    <a:pt x="306083" y="0"/>
                  </a:lnTo>
                  <a:cubicBezTo>
                    <a:pt x="347420" y="0"/>
                    <a:pt x="387064" y="16421"/>
                    <a:pt x="416294" y="45651"/>
                  </a:cubicBezTo>
                  <a:cubicBezTo>
                    <a:pt x="445524" y="74881"/>
                    <a:pt x="461945" y="114525"/>
                    <a:pt x="461945" y="155862"/>
                  </a:cubicBezTo>
                  <a:lnTo>
                    <a:pt x="461945" y="155862"/>
                  </a:lnTo>
                  <a:cubicBezTo>
                    <a:pt x="461945" y="197199"/>
                    <a:pt x="445524" y="236844"/>
                    <a:pt x="416294" y="266074"/>
                  </a:cubicBezTo>
                  <a:cubicBezTo>
                    <a:pt x="387064" y="295303"/>
                    <a:pt x="347420" y="311725"/>
                    <a:pt x="306083" y="311725"/>
                  </a:cubicBezTo>
                  <a:lnTo>
                    <a:pt x="155862" y="311725"/>
                  </a:lnTo>
                  <a:cubicBezTo>
                    <a:pt x="114525" y="311725"/>
                    <a:pt x="74881" y="295303"/>
                    <a:pt x="45651" y="266074"/>
                  </a:cubicBezTo>
                  <a:cubicBezTo>
                    <a:pt x="16421" y="236844"/>
                    <a:pt x="0" y="197199"/>
                    <a:pt x="0" y="155862"/>
                  </a:cubicBezTo>
                  <a:lnTo>
                    <a:pt x="0" y="155862"/>
                  </a:lnTo>
                  <a:cubicBezTo>
                    <a:pt x="0" y="114525"/>
                    <a:pt x="16421" y="74881"/>
                    <a:pt x="45651" y="45651"/>
                  </a:cubicBezTo>
                  <a:cubicBezTo>
                    <a:pt x="74881" y="16421"/>
                    <a:pt x="114525" y="0"/>
                    <a:pt x="15586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11" id="111"/>
            <p:cNvSpPr txBox="true"/>
            <p:nvPr/>
          </p:nvSpPr>
          <p:spPr>
            <a:xfrm>
              <a:off x="0" y="-38100"/>
              <a:ext cx="461945" cy="349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Too many students are applying to too few schools</a:t>
              </a:r>
            </a:p>
          </p:txBody>
        </p:sp>
      </p:grpSp>
      <p:grpSp>
        <p:nvGrpSpPr>
          <p:cNvPr name="Group 112" id="112"/>
          <p:cNvGrpSpPr/>
          <p:nvPr/>
        </p:nvGrpSpPr>
        <p:grpSpPr>
          <a:xfrm rot="0">
            <a:off x="9432797" y="1895659"/>
            <a:ext cx="1895678" cy="1440821"/>
            <a:chOff x="0" y="0"/>
            <a:chExt cx="499273" cy="379475"/>
          </a:xfrm>
        </p:grpSpPr>
        <p:sp>
          <p:nvSpPr>
            <p:cNvPr name="Freeform 113" id="113"/>
            <p:cNvSpPr/>
            <p:nvPr/>
          </p:nvSpPr>
          <p:spPr>
            <a:xfrm flipH="false" flipV="false" rot="0">
              <a:off x="0" y="0"/>
              <a:ext cx="499273" cy="379475"/>
            </a:xfrm>
            <a:custGeom>
              <a:avLst/>
              <a:gdLst/>
              <a:ahLst/>
              <a:cxnLst/>
              <a:rect r="r" b="b" t="t" l="l"/>
              <a:pathLst>
                <a:path h="379475" w="499273">
                  <a:moveTo>
                    <a:pt x="189738" y="0"/>
                  </a:moveTo>
                  <a:lnTo>
                    <a:pt x="309536" y="0"/>
                  </a:lnTo>
                  <a:cubicBezTo>
                    <a:pt x="359857" y="0"/>
                    <a:pt x="408118" y="19990"/>
                    <a:pt x="443700" y="55573"/>
                  </a:cubicBezTo>
                  <a:cubicBezTo>
                    <a:pt x="479283" y="91156"/>
                    <a:pt x="499273" y="139416"/>
                    <a:pt x="499273" y="189738"/>
                  </a:cubicBezTo>
                  <a:lnTo>
                    <a:pt x="499273" y="189738"/>
                  </a:lnTo>
                  <a:cubicBezTo>
                    <a:pt x="499273" y="294527"/>
                    <a:pt x="414325" y="379475"/>
                    <a:pt x="309536" y="379475"/>
                  </a:cubicBezTo>
                  <a:lnTo>
                    <a:pt x="189738" y="379475"/>
                  </a:lnTo>
                  <a:cubicBezTo>
                    <a:pt x="84948" y="379475"/>
                    <a:pt x="0" y="294527"/>
                    <a:pt x="0" y="189738"/>
                  </a:cubicBezTo>
                  <a:lnTo>
                    <a:pt x="0" y="189738"/>
                  </a:lnTo>
                  <a:cubicBezTo>
                    <a:pt x="0" y="84948"/>
                    <a:pt x="84948" y="0"/>
                    <a:pt x="18973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14" id="114"/>
            <p:cNvSpPr txBox="true"/>
            <p:nvPr/>
          </p:nvSpPr>
          <p:spPr>
            <a:xfrm>
              <a:off x="0" y="-38100"/>
              <a:ext cx="499273" cy="4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College counselors don’t actually know what they’re doing</a:t>
              </a:r>
            </a:p>
          </p:txBody>
        </p:sp>
      </p:grpSp>
      <p:grpSp>
        <p:nvGrpSpPr>
          <p:cNvPr name="Group 115" id="115"/>
          <p:cNvGrpSpPr/>
          <p:nvPr/>
        </p:nvGrpSpPr>
        <p:grpSpPr>
          <a:xfrm rot="0">
            <a:off x="16071313" y="2359025"/>
            <a:ext cx="1753947" cy="1183579"/>
            <a:chOff x="0" y="0"/>
            <a:chExt cx="461945" cy="311725"/>
          </a:xfrm>
        </p:grpSpPr>
        <p:sp>
          <p:nvSpPr>
            <p:cNvPr name="Freeform 116" id="116"/>
            <p:cNvSpPr/>
            <p:nvPr/>
          </p:nvSpPr>
          <p:spPr>
            <a:xfrm flipH="false" flipV="false" rot="0">
              <a:off x="0" y="0"/>
              <a:ext cx="461945" cy="311725"/>
            </a:xfrm>
            <a:custGeom>
              <a:avLst/>
              <a:gdLst/>
              <a:ahLst/>
              <a:cxnLst/>
              <a:rect r="r" b="b" t="t" l="l"/>
              <a:pathLst>
                <a:path h="311725" w="461945">
                  <a:moveTo>
                    <a:pt x="155862" y="0"/>
                  </a:moveTo>
                  <a:lnTo>
                    <a:pt x="306083" y="0"/>
                  </a:lnTo>
                  <a:cubicBezTo>
                    <a:pt x="347420" y="0"/>
                    <a:pt x="387064" y="16421"/>
                    <a:pt x="416294" y="45651"/>
                  </a:cubicBezTo>
                  <a:cubicBezTo>
                    <a:pt x="445524" y="74881"/>
                    <a:pt x="461945" y="114525"/>
                    <a:pt x="461945" y="155862"/>
                  </a:cubicBezTo>
                  <a:lnTo>
                    <a:pt x="461945" y="155862"/>
                  </a:lnTo>
                  <a:cubicBezTo>
                    <a:pt x="461945" y="197199"/>
                    <a:pt x="445524" y="236844"/>
                    <a:pt x="416294" y="266074"/>
                  </a:cubicBezTo>
                  <a:cubicBezTo>
                    <a:pt x="387064" y="295303"/>
                    <a:pt x="347420" y="311725"/>
                    <a:pt x="306083" y="311725"/>
                  </a:cubicBezTo>
                  <a:lnTo>
                    <a:pt x="155862" y="311725"/>
                  </a:lnTo>
                  <a:cubicBezTo>
                    <a:pt x="114525" y="311725"/>
                    <a:pt x="74881" y="295303"/>
                    <a:pt x="45651" y="266074"/>
                  </a:cubicBezTo>
                  <a:cubicBezTo>
                    <a:pt x="16421" y="236844"/>
                    <a:pt x="0" y="197199"/>
                    <a:pt x="0" y="155862"/>
                  </a:cubicBezTo>
                  <a:lnTo>
                    <a:pt x="0" y="155862"/>
                  </a:lnTo>
                  <a:cubicBezTo>
                    <a:pt x="0" y="114525"/>
                    <a:pt x="16421" y="74881"/>
                    <a:pt x="45651" y="45651"/>
                  </a:cubicBezTo>
                  <a:cubicBezTo>
                    <a:pt x="74881" y="16421"/>
                    <a:pt x="114525" y="0"/>
                    <a:pt x="15586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17" id="117"/>
            <p:cNvSpPr txBox="true"/>
            <p:nvPr/>
          </p:nvSpPr>
          <p:spPr>
            <a:xfrm>
              <a:off x="0" y="-38100"/>
              <a:ext cx="461945" cy="349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There should be tools to aggregate the information found online</a:t>
              </a:r>
            </a:p>
          </p:txBody>
        </p:sp>
      </p:grpSp>
      <p:grpSp>
        <p:nvGrpSpPr>
          <p:cNvPr name="Group 118" id="118"/>
          <p:cNvGrpSpPr/>
          <p:nvPr/>
        </p:nvGrpSpPr>
        <p:grpSpPr>
          <a:xfrm rot="0">
            <a:off x="13859872" y="633316"/>
            <a:ext cx="1753947" cy="1183579"/>
            <a:chOff x="0" y="0"/>
            <a:chExt cx="461945" cy="311725"/>
          </a:xfrm>
        </p:grpSpPr>
        <p:sp>
          <p:nvSpPr>
            <p:cNvPr name="Freeform 119" id="119"/>
            <p:cNvSpPr/>
            <p:nvPr/>
          </p:nvSpPr>
          <p:spPr>
            <a:xfrm flipH="false" flipV="false" rot="0">
              <a:off x="0" y="0"/>
              <a:ext cx="461945" cy="311725"/>
            </a:xfrm>
            <a:custGeom>
              <a:avLst/>
              <a:gdLst/>
              <a:ahLst/>
              <a:cxnLst/>
              <a:rect r="r" b="b" t="t" l="l"/>
              <a:pathLst>
                <a:path h="311725" w="461945">
                  <a:moveTo>
                    <a:pt x="155862" y="0"/>
                  </a:moveTo>
                  <a:lnTo>
                    <a:pt x="306083" y="0"/>
                  </a:lnTo>
                  <a:cubicBezTo>
                    <a:pt x="347420" y="0"/>
                    <a:pt x="387064" y="16421"/>
                    <a:pt x="416294" y="45651"/>
                  </a:cubicBezTo>
                  <a:cubicBezTo>
                    <a:pt x="445524" y="74881"/>
                    <a:pt x="461945" y="114525"/>
                    <a:pt x="461945" y="155862"/>
                  </a:cubicBezTo>
                  <a:lnTo>
                    <a:pt x="461945" y="155862"/>
                  </a:lnTo>
                  <a:cubicBezTo>
                    <a:pt x="461945" y="197199"/>
                    <a:pt x="445524" y="236844"/>
                    <a:pt x="416294" y="266074"/>
                  </a:cubicBezTo>
                  <a:cubicBezTo>
                    <a:pt x="387064" y="295303"/>
                    <a:pt x="347420" y="311725"/>
                    <a:pt x="306083" y="311725"/>
                  </a:cubicBezTo>
                  <a:lnTo>
                    <a:pt x="155862" y="311725"/>
                  </a:lnTo>
                  <a:cubicBezTo>
                    <a:pt x="114525" y="311725"/>
                    <a:pt x="74881" y="295303"/>
                    <a:pt x="45651" y="266074"/>
                  </a:cubicBezTo>
                  <a:cubicBezTo>
                    <a:pt x="16421" y="236844"/>
                    <a:pt x="0" y="197199"/>
                    <a:pt x="0" y="155862"/>
                  </a:cubicBezTo>
                  <a:lnTo>
                    <a:pt x="0" y="155862"/>
                  </a:lnTo>
                  <a:cubicBezTo>
                    <a:pt x="0" y="114525"/>
                    <a:pt x="16421" y="74881"/>
                    <a:pt x="45651" y="45651"/>
                  </a:cubicBezTo>
                  <a:cubicBezTo>
                    <a:pt x="74881" y="16421"/>
                    <a:pt x="114525" y="0"/>
                    <a:pt x="15586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0" id="120"/>
            <p:cNvSpPr txBox="true"/>
            <p:nvPr/>
          </p:nvSpPr>
          <p:spPr>
            <a:xfrm>
              <a:off x="0" y="-38100"/>
              <a:ext cx="461945" cy="349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There’s a lot of competition to do extracurricular activities</a:t>
              </a:r>
            </a:p>
          </p:txBody>
        </p:sp>
      </p:grpSp>
      <p:grpSp>
        <p:nvGrpSpPr>
          <p:cNvPr name="Group 121" id="121"/>
          <p:cNvGrpSpPr/>
          <p:nvPr/>
        </p:nvGrpSpPr>
        <p:grpSpPr>
          <a:xfrm rot="0">
            <a:off x="4700340" y="673330"/>
            <a:ext cx="1581773" cy="1262546"/>
            <a:chOff x="0" y="0"/>
            <a:chExt cx="416599" cy="332522"/>
          </a:xfrm>
        </p:grpSpPr>
        <p:sp>
          <p:nvSpPr>
            <p:cNvPr name="Freeform 122" id="122"/>
            <p:cNvSpPr/>
            <p:nvPr/>
          </p:nvSpPr>
          <p:spPr>
            <a:xfrm flipH="false" flipV="false" rot="0">
              <a:off x="0" y="0"/>
              <a:ext cx="416599" cy="332522"/>
            </a:xfrm>
            <a:custGeom>
              <a:avLst/>
              <a:gdLst/>
              <a:ahLst/>
              <a:cxnLst/>
              <a:rect r="r" b="b" t="t" l="l"/>
              <a:pathLst>
                <a:path h="332522" w="416599">
                  <a:moveTo>
                    <a:pt x="166261" y="0"/>
                  </a:moveTo>
                  <a:lnTo>
                    <a:pt x="250337" y="0"/>
                  </a:lnTo>
                  <a:cubicBezTo>
                    <a:pt x="294433" y="0"/>
                    <a:pt x="336722" y="17517"/>
                    <a:pt x="367902" y="48697"/>
                  </a:cubicBezTo>
                  <a:cubicBezTo>
                    <a:pt x="399082" y="79877"/>
                    <a:pt x="416599" y="122166"/>
                    <a:pt x="416599" y="166261"/>
                  </a:cubicBezTo>
                  <a:lnTo>
                    <a:pt x="416599" y="166261"/>
                  </a:lnTo>
                  <a:cubicBezTo>
                    <a:pt x="416599" y="210356"/>
                    <a:pt x="399082" y="252646"/>
                    <a:pt x="367902" y="283826"/>
                  </a:cubicBezTo>
                  <a:cubicBezTo>
                    <a:pt x="336722" y="315006"/>
                    <a:pt x="294433" y="332522"/>
                    <a:pt x="250337" y="332522"/>
                  </a:cubicBezTo>
                  <a:lnTo>
                    <a:pt x="166261" y="332522"/>
                  </a:lnTo>
                  <a:cubicBezTo>
                    <a:pt x="122166" y="332522"/>
                    <a:pt x="79877" y="315006"/>
                    <a:pt x="48697" y="283826"/>
                  </a:cubicBezTo>
                  <a:cubicBezTo>
                    <a:pt x="17517" y="252646"/>
                    <a:pt x="0" y="210356"/>
                    <a:pt x="0" y="166261"/>
                  </a:cubicBezTo>
                  <a:lnTo>
                    <a:pt x="0" y="166261"/>
                  </a:lnTo>
                  <a:cubicBezTo>
                    <a:pt x="0" y="122166"/>
                    <a:pt x="17517" y="79877"/>
                    <a:pt x="48697" y="48697"/>
                  </a:cubicBezTo>
                  <a:cubicBezTo>
                    <a:pt x="79877" y="17517"/>
                    <a:pt x="122166" y="0"/>
                    <a:pt x="16626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3" id="123"/>
            <p:cNvSpPr txBox="true"/>
            <p:nvPr/>
          </p:nvSpPr>
          <p:spPr>
            <a:xfrm>
              <a:off x="0" y="-38100"/>
              <a:ext cx="416599" cy="370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There was a student who tried to sabotage others at their high school</a:t>
              </a:r>
            </a:p>
          </p:txBody>
        </p:sp>
      </p:grpSp>
      <p:grpSp>
        <p:nvGrpSpPr>
          <p:cNvPr name="Group 124" id="124"/>
          <p:cNvGrpSpPr/>
          <p:nvPr/>
        </p:nvGrpSpPr>
        <p:grpSpPr>
          <a:xfrm rot="0">
            <a:off x="4685371" y="2358279"/>
            <a:ext cx="1611710" cy="1168099"/>
            <a:chOff x="0" y="0"/>
            <a:chExt cx="424483" cy="307647"/>
          </a:xfrm>
        </p:grpSpPr>
        <p:sp>
          <p:nvSpPr>
            <p:cNvPr name="Freeform 125" id="125"/>
            <p:cNvSpPr/>
            <p:nvPr/>
          </p:nvSpPr>
          <p:spPr>
            <a:xfrm flipH="false" flipV="false" rot="0">
              <a:off x="0" y="0"/>
              <a:ext cx="424483" cy="307647"/>
            </a:xfrm>
            <a:custGeom>
              <a:avLst/>
              <a:gdLst/>
              <a:ahLst/>
              <a:cxnLst/>
              <a:rect r="r" b="b" t="t" l="l"/>
              <a:pathLst>
                <a:path h="307647" w="424483">
                  <a:moveTo>
                    <a:pt x="153824" y="0"/>
                  </a:moveTo>
                  <a:lnTo>
                    <a:pt x="270660" y="0"/>
                  </a:lnTo>
                  <a:cubicBezTo>
                    <a:pt x="311456" y="0"/>
                    <a:pt x="350582" y="16206"/>
                    <a:pt x="379429" y="45054"/>
                  </a:cubicBezTo>
                  <a:cubicBezTo>
                    <a:pt x="408277" y="73901"/>
                    <a:pt x="424483" y="113027"/>
                    <a:pt x="424483" y="153824"/>
                  </a:cubicBezTo>
                  <a:lnTo>
                    <a:pt x="424483" y="153824"/>
                  </a:lnTo>
                  <a:cubicBezTo>
                    <a:pt x="424483" y="194620"/>
                    <a:pt x="408277" y="233746"/>
                    <a:pt x="379429" y="262593"/>
                  </a:cubicBezTo>
                  <a:cubicBezTo>
                    <a:pt x="350582" y="291441"/>
                    <a:pt x="311456" y="307647"/>
                    <a:pt x="270660" y="307647"/>
                  </a:cubicBezTo>
                  <a:lnTo>
                    <a:pt x="153824" y="307647"/>
                  </a:lnTo>
                  <a:cubicBezTo>
                    <a:pt x="113027" y="307647"/>
                    <a:pt x="73901" y="291441"/>
                    <a:pt x="45054" y="262593"/>
                  </a:cubicBezTo>
                  <a:cubicBezTo>
                    <a:pt x="16206" y="233746"/>
                    <a:pt x="0" y="194620"/>
                    <a:pt x="0" y="153824"/>
                  </a:cubicBezTo>
                  <a:lnTo>
                    <a:pt x="0" y="153824"/>
                  </a:lnTo>
                  <a:cubicBezTo>
                    <a:pt x="0" y="113027"/>
                    <a:pt x="16206" y="73901"/>
                    <a:pt x="45054" y="45054"/>
                  </a:cubicBezTo>
                  <a:cubicBezTo>
                    <a:pt x="73901" y="16206"/>
                    <a:pt x="113027" y="0"/>
                    <a:pt x="153824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6" id="126"/>
            <p:cNvSpPr txBox="true"/>
            <p:nvPr/>
          </p:nvSpPr>
          <p:spPr>
            <a:xfrm>
              <a:off x="0" y="-38100"/>
              <a:ext cx="424483" cy="345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A lot of information online is outdated from year to year</a:t>
              </a:r>
            </a:p>
          </p:txBody>
        </p:sp>
      </p:grpSp>
      <p:grpSp>
        <p:nvGrpSpPr>
          <p:cNvPr name="Group 127" id="127"/>
          <p:cNvGrpSpPr/>
          <p:nvPr/>
        </p:nvGrpSpPr>
        <p:grpSpPr>
          <a:xfrm rot="0">
            <a:off x="611368" y="3803951"/>
            <a:ext cx="1611710" cy="1168099"/>
            <a:chOff x="0" y="0"/>
            <a:chExt cx="424483" cy="307647"/>
          </a:xfrm>
        </p:grpSpPr>
        <p:sp>
          <p:nvSpPr>
            <p:cNvPr name="Freeform 128" id="128"/>
            <p:cNvSpPr/>
            <p:nvPr/>
          </p:nvSpPr>
          <p:spPr>
            <a:xfrm flipH="false" flipV="false" rot="0">
              <a:off x="0" y="0"/>
              <a:ext cx="424483" cy="307647"/>
            </a:xfrm>
            <a:custGeom>
              <a:avLst/>
              <a:gdLst/>
              <a:ahLst/>
              <a:cxnLst/>
              <a:rect r="r" b="b" t="t" l="l"/>
              <a:pathLst>
                <a:path h="307647" w="424483">
                  <a:moveTo>
                    <a:pt x="153824" y="0"/>
                  </a:moveTo>
                  <a:lnTo>
                    <a:pt x="270660" y="0"/>
                  </a:lnTo>
                  <a:cubicBezTo>
                    <a:pt x="311456" y="0"/>
                    <a:pt x="350582" y="16206"/>
                    <a:pt x="379429" y="45054"/>
                  </a:cubicBezTo>
                  <a:cubicBezTo>
                    <a:pt x="408277" y="73901"/>
                    <a:pt x="424483" y="113027"/>
                    <a:pt x="424483" y="153824"/>
                  </a:cubicBezTo>
                  <a:lnTo>
                    <a:pt x="424483" y="153824"/>
                  </a:lnTo>
                  <a:cubicBezTo>
                    <a:pt x="424483" y="194620"/>
                    <a:pt x="408277" y="233746"/>
                    <a:pt x="379429" y="262593"/>
                  </a:cubicBezTo>
                  <a:cubicBezTo>
                    <a:pt x="350582" y="291441"/>
                    <a:pt x="311456" y="307647"/>
                    <a:pt x="270660" y="307647"/>
                  </a:cubicBezTo>
                  <a:lnTo>
                    <a:pt x="153824" y="307647"/>
                  </a:lnTo>
                  <a:cubicBezTo>
                    <a:pt x="113027" y="307647"/>
                    <a:pt x="73901" y="291441"/>
                    <a:pt x="45054" y="262593"/>
                  </a:cubicBezTo>
                  <a:cubicBezTo>
                    <a:pt x="16206" y="233746"/>
                    <a:pt x="0" y="194620"/>
                    <a:pt x="0" y="153824"/>
                  </a:cubicBezTo>
                  <a:lnTo>
                    <a:pt x="0" y="153824"/>
                  </a:lnTo>
                  <a:cubicBezTo>
                    <a:pt x="0" y="113027"/>
                    <a:pt x="16206" y="73901"/>
                    <a:pt x="45054" y="45054"/>
                  </a:cubicBezTo>
                  <a:cubicBezTo>
                    <a:pt x="73901" y="16206"/>
                    <a:pt x="113027" y="0"/>
                    <a:pt x="153824" y="0"/>
                  </a:cubicBez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TextBox 129" id="129"/>
            <p:cNvSpPr txBox="true"/>
            <p:nvPr/>
          </p:nvSpPr>
          <p:spPr>
            <a:xfrm>
              <a:off x="0" y="-38100"/>
              <a:ext cx="424483" cy="345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High school counselors could only meet twice a year with each student</a:t>
              </a:r>
            </a:p>
          </p:txBody>
        </p:sp>
      </p:grpSp>
      <p:grpSp>
        <p:nvGrpSpPr>
          <p:cNvPr name="Group 130" id="130"/>
          <p:cNvGrpSpPr/>
          <p:nvPr/>
        </p:nvGrpSpPr>
        <p:grpSpPr>
          <a:xfrm rot="0">
            <a:off x="6801906" y="2167478"/>
            <a:ext cx="1581773" cy="1358900"/>
            <a:chOff x="0" y="0"/>
            <a:chExt cx="416599" cy="357900"/>
          </a:xfrm>
        </p:grpSpPr>
        <p:sp>
          <p:nvSpPr>
            <p:cNvPr name="Freeform 131" id="131"/>
            <p:cNvSpPr/>
            <p:nvPr/>
          </p:nvSpPr>
          <p:spPr>
            <a:xfrm flipH="false" flipV="false" rot="0">
              <a:off x="0" y="0"/>
              <a:ext cx="416599" cy="357900"/>
            </a:xfrm>
            <a:custGeom>
              <a:avLst/>
              <a:gdLst/>
              <a:ahLst/>
              <a:cxnLst/>
              <a:rect r="r" b="b" t="t" l="l"/>
              <a:pathLst>
                <a:path h="357900" w="416599">
                  <a:moveTo>
                    <a:pt x="178950" y="0"/>
                  </a:moveTo>
                  <a:lnTo>
                    <a:pt x="237649" y="0"/>
                  </a:lnTo>
                  <a:cubicBezTo>
                    <a:pt x="285109" y="0"/>
                    <a:pt x="330626" y="18854"/>
                    <a:pt x="364185" y="52413"/>
                  </a:cubicBezTo>
                  <a:cubicBezTo>
                    <a:pt x="397745" y="85973"/>
                    <a:pt x="416599" y="131489"/>
                    <a:pt x="416599" y="178950"/>
                  </a:cubicBezTo>
                  <a:lnTo>
                    <a:pt x="416599" y="178950"/>
                  </a:lnTo>
                  <a:cubicBezTo>
                    <a:pt x="416599" y="277781"/>
                    <a:pt x="336480" y="357900"/>
                    <a:pt x="237649" y="357900"/>
                  </a:cubicBezTo>
                  <a:lnTo>
                    <a:pt x="178950" y="357900"/>
                  </a:lnTo>
                  <a:cubicBezTo>
                    <a:pt x="80119" y="357900"/>
                    <a:pt x="0" y="277781"/>
                    <a:pt x="0" y="178950"/>
                  </a:cubicBezTo>
                  <a:lnTo>
                    <a:pt x="0" y="178950"/>
                  </a:lnTo>
                  <a:cubicBezTo>
                    <a:pt x="0" y="80119"/>
                    <a:pt x="80119" y="0"/>
                    <a:pt x="17895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2" id="132"/>
            <p:cNvSpPr txBox="true"/>
            <p:nvPr/>
          </p:nvSpPr>
          <p:spPr>
            <a:xfrm>
              <a:off x="0" y="-38100"/>
              <a:ext cx="416599" cy="39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The students who grew up in competitive middle schools had an advantage</a:t>
              </a:r>
            </a:p>
          </p:txBody>
        </p:sp>
      </p:grpSp>
      <p:grpSp>
        <p:nvGrpSpPr>
          <p:cNvPr name="Group 133" id="133"/>
          <p:cNvGrpSpPr/>
          <p:nvPr/>
        </p:nvGrpSpPr>
        <p:grpSpPr>
          <a:xfrm rot="0">
            <a:off x="2616674" y="3640597"/>
            <a:ext cx="1581773" cy="1262546"/>
            <a:chOff x="0" y="0"/>
            <a:chExt cx="416599" cy="332522"/>
          </a:xfrm>
        </p:grpSpPr>
        <p:sp>
          <p:nvSpPr>
            <p:cNvPr name="Freeform 134" id="134"/>
            <p:cNvSpPr/>
            <p:nvPr/>
          </p:nvSpPr>
          <p:spPr>
            <a:xfrm flipH="false" flipV="false" rot="0">
              <a:off x="0" y="0"/>
              <a:ext cx="416599" cy="332522"/>
            </a:xfrm>
            <a:custGeom>
              <a:avLst/>
              <a:gdLst/>
              <a:ahLst/>
              <a:cxnLst/>
              <a:rect r="r" b="b" t="t" l="l"/>
              <a:pathLst>
                <a:path h="332522" w="416599">
                  <a:moveTo>
                    <a:pt x="166261" y="0"/>
                  </a:moveTo>
                  <a:lnTo>
                    <a:pt x="250337" y="0"/>
                  </a:lnTo>
                  <a:cubicBezTo>
                    <a:pt x="294433" y="0"/>
                    <a:pt x="336722" y="17517"/>
                    <a:pt x="367902" y="48697"/>
                  </a:cubicBezTo>
                  <a:cubicBezTo>
                    <a:pt x="399082" y="79877"/>
                    <a:pt x="416599" y="122166"/>
                    <a:pt x="416599" y="166261"/>
                  </a:cubicBezTo>
                  <a:lnTo>
                    <a:pt x="416599" y="166261"/>
                  </a:lnTo>
                  <a:cubicBezTo>
                    <a:pt x="416599" y="210356"/>
                    <a:pt x="399082" y="252646"/>
                    <a:pt x="367902" y="283826"/>
                  </a:cubicBezTo>
                  <a:cubicBezTo>
                    <a:pt x="336722" y="315006"/>
                    <a:pt x="294433" y="332522"/>
                    <a:pt x="250337" y="332522"/>
                  </a:cubicBezTo>
                  <a:lnTo>
                    <a:pt x="166261" y="332522"/>
                  </a:lnTo>
                  <a:cubicBezTo>
                    <a:pt x="122166" y="332522"/>
                    <a:pt x="79877" y="315006"/>
                    <a:pt x="48697" y="283826"/>
                  </a:cubicBezTo>
                  <a:cubicBezTo>
                    <a:pt x="17517" y="252646"/>
                    <a:pt x="0" y="210356"/>
                    <a:pt x="0" y="166261"/>
                  </a:cubicBezTo>
                  <a:lnTo>
                    <a:pt x="0" y="166261"/>
                  </a:lnTo>
                  <a:cubicBezTo>
                    <a:pt x="0" y="122166"/>
                    <a:pt x="17517" y="79877"/>
                    <a:pt x="48697" y="48697"/>
                  </a:cubicBezTo>
                  <a:cubicBezTo>
                    <a:pt x="79877" y="17517"/>
                    <a:pt x="122166" y="0"/>
                    <a:pt x="16626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5" id="135"/>
            <p:cNvSpPr txBox="true"/>
            <p:nvPr/>
          </p:nvSpPr>
          <p:spPr>
            <a:xfrm>
              <a:off x="0" y="-38100"/>
              <a:ext cx="416599" cy="370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He was tempted multiple times to hire a private counselor</a:t>
              </a:r>
            </a:p>
          </p:txBody>
        </p:sp>
      </p:grpSp>
      <p:grpSp>
        <p:nvGrpSpPr>
          <p:cNvPr name="Group 136" id="136"/>
          <p:cNvGrpSpPr/>
          <p:nvPr/>
        </p:nvGrpSpPr>
        <p:grpSpPr>
          <a:xfrm rot="0">
            <a:off x="5476258" y="3645964"/>
            <a:ext cx="1611710" cy="1358900"/>
            <a:chOff x="0" y="0"/>
            <a:chExt cx="424483" cy="357900"/>
          </a:xfrm>
        </p:grpSpPr>
        <p:sp>
          <p:nvSpPr>
            <p:cNvPr name="Freeform 137" id="137"/>
            <p:cNvSpPr/>
            <p:nvPr/>
          </p:nvSpPr>
          <p:spPr>
            <a:xfrm flipH="false" flipV="false" rot="0">
              <a:off x="0" y="0"/>
              <a:ext cx="424483" cy="357900"/>
            </a:xfrm>
            <a:custGeom>
              <a:avLst/>
              <a:gdLst/>
              <a:ahLst/>
              <a:cxnLst/>
              <a:rect r="r" b="b" t="t" l="l"/>
              <a:pathLst>
                <a:path h="357900" w="424483">
                  <a:moveTo>
                    <a:pt x="178950" y="0"/>
                  </a:moveTo>
                  <a:lnTo>
                    <a:pt x="245534" y="0"/>
                  </a:lnTo>
                  <a:cubicBezTo>
                    <a:pt x="292994" y="0"/>
                    <a:pt x="338511" y="18854"/>
                    <a:pt x="372070" y="52413"/>
                  </a:cubicBezTo>
                  <a:cubicBezTo>
                    <a:pt x="405630" y="85973"/>
                    <a:pt x="424483" y="131489"/>
                    <a:pt x="424483" y="178950"/>
                  </a:cubicBezTo>
                  <a:lnTo>
                    <a:pt x="424483" y="178950"/>
                  </a:lnTo>
                  <a:cubicBezTo>
                    <a:pt x="424483" y="277781"/>
                    <a:pt x="344365" y="357900"/>
                    <a:pt x="245534" y="357900"/>
                  </a:cubicBezTo>
                  <a:lnTo>
                    <a:pt x="178950" y="357900"/>
                  </a:lnTo>
                  <a:cubicBezTo>
                    <a:pt x="80119" y="357900"/>
                    <a:pt x="0" y="277781"/>
                    <a:pt x="0" y="178950"/>
                  </a:cubicBezTo>
                  <a:lnTo>
                    <a:pt x="0" y="178950"/>
                  </a:lnTo>
                  <a:cubicBezTo>
                    <a:pt x="0" y="80119"/>
                    <a:pt x="80119" y="0"/>
                    <a:pt x="17895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8" id="138"/>
            <p:cNvSpPr txBox="true"/>
            <p:nvPr/>
          </p:nvSpPr>
          <p:spPr>
            <a:xfrm>
              <a:off x="0" y="-38100"/>
              <a:ext cx="424483" cy="39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The counselors gave generic advice, and didn’t really help when he asked them for personal advice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6002" y="-387378"/>
            <a:ext cx="20780004" cy="11061757"/>
            <a:chOff x="0" y="0"/>
            <a:chExt cx="27706672" cy="14749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322997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645993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18645993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9322997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452495" y="-469348"/>
            <a:ext cx="19192990" cy="3554168"/>
            <a:chOff x="0" y="0"/>
            <a:chExt cx="4660506" cy="8630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16510"/>
              <a:ext cx="4637646" cy="835095"/>
            </a:xfrm>
            <a:custGeom>
              <a:avLst/>
              <a:gdLst/>
              <a:ahLst/>
              <a:cxnLst/>
              <a:rect r="r" b="b" t="t" l="l"/>
              <a:pathLst>
                <a:path h="835095" w="4637646">
                  <a:moveTo>
                    <a:pt x="4637646" y="835095"/>
                  </a:moveTo>
                  <a:lnTo>
                    <a:pt x="0" y="827475"/>
                  </a:lnTo>
                  <a:lnTo>
                    <a:pt x="0" y="302860"/>
                  </a:lnTo>
                  <a:lnTo>
                    <a:pt x="17780" y="19050"/>
                  </a:lnTo>
                  <a:lnTo>
                    <a:pt x="2310582" y="0"/>
                  </a:lnTo>
                  <a:lnTo>
                    <a:pt x="4618596" y="5080"/>
                  </a:ln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3810" y="0"/>
              <a:ext cx="4666856" cy="861765"/>
            </a:xfrm>
            <a:custGeom>
              <a:avLst/>
              <a:gdLst/>
              <a:ahLst/>
              <a:cxnLst/>
              <a:rect r="r" b="b" t="t" l="l"/>
              <a:pathLst>
                <a:path h="861765" w="4666856">
                  <a:moveTo>
                    <a:pt x="4632566" y="21590"/>
                  </a:moveTo>
                  <a:cubicBezTo>
                    <a:pt x="4633836" y="34290"/>
                    <a:pt x="4633836" y="44450"/>
                    <a:pt x="4635106" y="54610"/>
                  </a:cubicBezTo>
                  <a:cubicBezTo>
                    <a:pt x="4637646" y="75725"/>
                    <a:pt x="4638916" y="92204"/>
                    <a:pt x="4641456" y="108094"/>
                  </a:cubicBezTo>
                  <a:cubicBezTo>
                    <a:pt x="4641456" y="131046"/>
                    <a:pt x="4654156" y="583612"/>
                    <a:pt x="4660506" y="606564"/>
                  </a:cubicBezTo>
                  <a:cubicBezTo>
                    <a:pt x="4666856" y="641286"/>
                    <a:pt x="4663046" y="676597"/>
                    <a:pt x="4663046" y="711319"/>
                  </a:cubicBezTo>
                  <a:cubicBezTo>
                    <a:pt x="4663046" y="741922"/>
                    <a:pt x="4664316" y="770170"/>
                    <a:pt x="4665586" y="800805"/>
                  </a:cubicBezTo>
                  <a:cubicBezTo>
                    <a:pt x="4665586" y="822395"/>
                    <a:pt x="4665586" y="836365"/>
                    <a:pt x="4665586" y="860495"/>
                  </a:cubicBezTo>
                  <a:cubicBezTo>
                    <a:pt x="4642726" y="860495"/>
                    <a:pt x="4622406" y="861765"/>
                    <a:pt x="4592510" y="860495"/>
                  </a:cubicBezTo>
                  <a:cubicBezTo>
                    <a:pt x="4357769" y="855415"/>
                    <a:pt x="4119417" y="861765"/>
                    <a:pt x="3884676" y="856685"/>
                  </a:cubicBezTo>
                  <a:cubicBezTo>
                    <a:pt x="3743831" y="852875"/>
                    <a:pt x="3606598" y="855415"/>
                    <a:pt x="3465754" y="852875"/>
                  </a:cubicBezTo>
                  <a:cubicBezTo>
                    <a:pt x="3400748" y="851605"/>
                    <a:pt x="3335743" y="850335"/>
                    <a:pt x="3270738" y="849065"/>
                  </a:cubicBezTo>
                  <a:cubicBezTo>
                    <a:pt x="3231013" y="849065"/>
                    <a:pt x="3194899" y="850335"/>
                    <a:pt x="3155173" y="850335"/>
                  </a:cubicBezTo>
                  <a:cubicBezTo>
                    <a:pt x="3054054" y="849065"/>
                    <a:pt x="2775977" y="850335"/>
                    <a:pt x="2674858" y="849065"/>
                  </a:cubicBezTo>
                  <a:cubicBezTo>
                    <a:pt x="2602630" y="847795"/>
                    <a:pt x="1158071" y="856685"/>
                    <a:pt x="1085843" y="855415"/>
                  </a:cubicBezTo>
                  <a:cubicBezTo>
                    <a:pt x="1067786" y="855415"/>
                    <a:pt x="1046118" y="856685"/>
                    <a:pt x="1028060" y="856685"/>
                  </a:cubicBezTo>
                  <a:cubicBezTo>
                    <a:pt x="984724" y="856685"/>
                    <a:pt x="944998" y="857955"/>
                    <a:pt x="901662" y="857955"/>
                  </a:cubicBezTo>
                  <a:cubicBezTo>
                    <a:pt x="793320" y="857955"/>
                    <a:pt x="688589" y="856685"/>
                    <a:pt x="580247" y="855415"/>
                  </a:cubicBezTo>
                  <a:cubicBezTo>
                    <a:pt x="515242" y="854145"/>
                    <a:pt x="450237" y="852875"/>
                    <a:pt x="388843" y="851605"/>
                  </a:cubicBezTo>
                  <a:cubicBezTo>
                    <a:pt x="273278" y="850335"/>
                    <a:pt x="157714" y="849065"/>
                    <a:pt x="48260" y="849065"/>
                  </a:cubicBezTo>
                  <a:cubicBezTo>
                    <a:pt x="38100" y="849065"/>
                    <a:pt x="29210" y="849065"/>
                    <a:pt x="19050" y="847795"/>
                  </a:cubicBezTo>
                  <a:cubicBezTo>
                    <a:pt x="10160" y="846525"/>
                    <a:pt x="5080" y="840175"/>
                    <a:pt x="7620" y="831285"/>
                  </a:cubicBezTo>
                  <a:cubicBezTo>
                    <a:pt x="16510" y="799596"/>
                    <a:pt x="12700" y="784883"/>
                    <a:pt x="11430" y="769582"/>
                  </a:cubicBezTo>
                  <a:cubicBezTo>
                    <a:pt x="10160" y="738391"/>
                    <a:pt x="6350" y="707788"/>
                    <a:pt x="7620" y="676597"/>
                  </a:cubicBezTo>
                  <a:cubicBezTo>
                    <a:pt x="5080" y="637755"/>
                    <a:pt x="0" y="156940"/>
                    <a:pt x="7620" y="117510"/>
                  </a:cubicBezTo>
                  <a:cubicBezTo>
                    <a:pt x="8890" y="109859"/>
                    <a:pt x="7620" y="101620"/>
                    <a:pt x="8890" y="93969"/>
                  </a:cubicBezTo>
                  <a:cubicBezTo>
                    <a:pt x="10160" y="81610"/>
                    <a:pt x="12700" y="6807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7429" y="30480"/>
                    <a:pt x="125211" y="29210"/>
                  </a:cubicBezTo>
                  <a:cubicBezTo>
                    <a:pt x="222719" y="25400"/>
                    <a:pt x="320227" y="22860"/>
                    <a:pt x="421346" y="20320"/>
                  </a:cubicBezTo>
                  <a:cubicBezTo>
                    <a:pt x="489962" y="17780"/>
                    <a:pt x="558579" y="16510"/>
                    <a:pt x="623584" y="13970"/>
                  </a:cubicBezTo>
                  <a:cubicBezTo>
                    <a:pt x="688589" y="11430"/>
                    <a:pt x="757206" y="8890"/>
                    <a:pt x="822211" y="8890"/>
                  </a:cubicBezTo>
                  <a:cubicBezTo>
                    <a:pt x="894439" y="7620"/>
                    <a:pt x="966667" y="10160"/>
                    <a:pt x="1038895" y="8890"/>
                  </a:cubicBezTo>
                  <a:cubicBezTo>
                    <a:pt x="1129180" y="8890"/>
                    <a:pt x="2765143" y="6350"/>
                    <a:pt x="2855428" y="5080"/>
                  </a:cubicBezTo>
                  <a:cubicBezTo>
                    <a:pt x="2942101" y="3810"/>
                    <a:pt x="3028775" y="2540"/>
                    <a:pt x="3119060" y="2540"/>
                  </a:cubicBezTo>
                  <a:cubicBezTo>
                    <a:pt x="3267127" y="1270"/>
                    <a:pt x="3411583" y="0"/>
                    <a:pt x="3559650" y="0"/>
                  </a:cubicBezTo>
                  <a:cubicBezTo>
                    <a:pt x="3621044" y="0"/>
                    <a:pt x="3686049" y="2540"/>
                    <a:pt x="3747443" y="2540"/>
                  </a:cubicBezTo>
                  <a:cubicBezTo>
                    <a:pt x="3917178" y="3810"/>
                    <a:pt x="4090525" y="5080"/>
                    <a:pt x="4260261" y="7620"/>
                  </a:cubicBezTo>
                  <a:cubicBezTo>
                    <a:pt x="4350546" y="8890"/>
                    <a:pt x="4440831" y="12700"/>
                    <a:pt x="4531116" y="16510"/>
                  </a:cubicBezTo>
                  <a:cubicBezTo>
                    <a:pt x="4552784" y="16510"/>
                    <a:pt x="4574453" y="16510"/>
                    <a:pt x="4592510" y="16510"/>
                  </a:cubicBezTo>
                  <a:cubicBezTo>
                    <a:pt x="4613516" y="17780"/>
                    <a:pt x="4622406" y="20320"/>
                    <a:pt x="4632566" y="21590"/>
                  </a:cubicBezTo>
                  <a:close/>
                  <a:moveTo>
                    <a:pt x="4642726" y="843985"/>
                  </a:moveTo>
                  <a:cubicBezTo>
                    <a:pt x="4643996" y="827475"/>
                    <a:pt x="4645266" y="814775"/>
                    <a:pt x="4645266" y="802075"/>
                  </a:cubicBezTo>
                  <a:cubicBezTo>
                    <a:pt x="4643996" y="767228"/>
                    <a:pt x="4642726" y="736037"/>
                    <a:pt x="4642726" y="702492"/>
                  </a:cubicBezTo>
                  <a:cubicBezTo>
                    <a:pt x="4642726" y="687190"/>
                    <a:pt x="4645266" y="671889"/>
                    <a:pt x="4643996" y="656588"/>
                  </a:cubicBezTo>
                  <a:cubicBezTo>
                    <a:pt x="4643996" y="642463"/>
                    <a:pt x="4642726" y="627750"/>
                    <a:pt x="4641456" y="613626"/>
                  </a:cubicBezTo>
                  <a:cubicBezTo>
                    <a:pt x="4636376" y="591851"/>
                    <a:pt x="4624946" y="141050"/>
                    <a:pt x="4624946" y="119275"/>
                  </a:cubicBezTo>
                  <a:cubicBezTo>
                    <a:pt x="4622406" y="101031"/>
                    <a:pt x="4619866" y="82199"/>
                    <a:pt x="4617326" y="63500"/>
                  </a:cubicBezTo>
                  <a:cubicBezTo>
                    <a:pt x="4616056" y="44450"/>
                    <a:pt x="4614786" y="43180"/>
                    <a:pt x="4581676" y="41910"/>
                  </a:cubicBezTo>
                  <a:cubicBezTo>
                    <a:pt x="4570841" y="41910"/>
                    <a:pt x="4563619" y="41910"/>
                    <a:pt x="4552784" y="40640"/>
                  </a:cubicBezTo>
                  <a:cubicBezTo>
                    <a:pt x="4462500" y="36830"/>
                    <a:pt x="4368603" y="31750"/>
                    <a:pt x="4278318" y="30480"/>
                  </a:cubicBezTo>
                  <a:cubicBezTo>
                    <a:pt x="4058023" y="26670"/>
                    <a:pt x="3834117" y="25400"/>
                    <a:pt x="3613821" y="22860"/>
                  </a:cubicBezTo>
                  <a:cubicBezTo>
                    <a:pt x="3581319" y="22860"/>
                    <a:pt x="3545205" y="22860"/>
                    <a:pt x="3512702" y="22860"/>
                  </a:cubicBezTo>
                  <a:cubicBezTo>
                    <a:pt x="3458531" y="22860"/>
                    <a:pt x="3404360" y="22860"/>
                    <a:pt x="3353800" y="22860"/>
                  </a:cubicBezTo>
                  <a:cubicBezTo>
                    <a:pt x="3238236" y="22860"/>
                    <a:pt x="3122671" y="22860"/>
                    <a:pt x="3010718" y="24130"/>
                  </a:cubicBezTo>
                  <a:cubicBezTo>
                    <a:pt x="2913210" y="25400"/>
                    <a:pt x="1270024" y="29210"/>
                    <a:pt x="1172516" y="29210"/>
                  </a:cubicBezTo>
                  <a:cubicBezTo>
                    <a:pt x="1013615" y="29210"/>
                    <a:pt x="854713" y="26670"/>
                    <a:pt x="695812" y="33020"/>
                  </a:cubicBezTo>
                  <a:cubicBezTo>
                    <a:pt x="612750" y="36830"/>
                    <a:pt x="533299" y="36830"/>
                    <a:pt x="453848" y="38100"/>
                  </a:cubicBezTo>
                  <a:cubicBezTo>
                    <a:pt x="316615" y="41910"/>
                    <a:pt x="179382" y="45720"/>
                    <a:pt x="49530" y="50800"/>
                  </a:cubicBezTo>
                  <a:cubicBezTo>
                    <a:pt x="36830" y="50800"/>
                    <a:pt x="34290" y="53340"/>
                    <a:pt x="33020" y="66309"/>
                  </a:cubicBezTo>
                  <a:cubicBezTo>
                    <a:pt x="31750" y="76902"/>
                    <a:pt x="31750" y="87496"/>
                    <a:pt x="30480" y="98089"/>
                  </a:cubicBezTo>
                  <a:cubicBezTo>
                    <a:pt x="29210" y="115744"/>
                    <a:pt x="26670" y="132811"/>
                    <a:pt x="25400" y="150466"/>
                  </a:cubicBezTo>
                  <a:cubicBezTo>
                    <a:pt x="20320" y="169299"/>
                    <a:pt x="26670" y="629516"/>
                    <a:pt x="29210" y="648348"/>
                  </a:cubicBezTo>
                  <a:cubicBezTo>
                    <a:pt x="29210" y="668358"/>
                    <a:pt x="29210" y="688956"/>
                    <a:pt x="30480" y="708965"/>
                  </a:cubicBezTo>
                  <a:cubicBezTo>
                    <a:pt x="30480" y="723678"/>
                    <a:pt x="33020" y="738391"/>
                    <a:pt x="33020" y="753104"/>
                  </a:cubicBezTo>
                  <a:cubicBezTo>
                    <a:pt x="33020" y="768994"/>
                    <a:pt x="33020" y="784883"/>
                    <a:pt x="31750" y="802075"/>
                  </a:cubicBezTo>
                  <a:cubicBezTo>
                    <a:pt x="31750" y="805885"/>
                    <a:pt x="31750" y="808425"/>
                    <a:pt x="31750" y="812235"/>
                  </a:cubicBezTo>
                  <a:cubicBezTo>
                    <a:pt x="31750" y="822395"/>
                    <a:pt x="35560" y="826205"/>
                    <a:pt x="44450" y="826205"/>
                  </a:cubicBezTo>
                  <a:cubicBezTo>
                    <a:pt x="74652" y="826205"/>
                    <a:pt x="125211" y="827475"/>
                    <a:pt x="172159" y="827475"/>
                  </a:cubicBezTo>
                  <a:cubicBezTo>
                    <a:pt x="240776" y="827475"/>
                    <a:pt x="313004" y="824935"/>
                    <a:pt x="381620" y="827475"/>
                  </a:cubicBezTo>
                  <a:cubicBezTo>
                    <a:pt x="493574" y="831285"/>
                    <a:pt x="605527" y="833825"/>
                    <a:pt x="717480" y="832555"/>
                  </a:cubicBezTo>
                  <a:cubicBezTo>
                    <a:pt x="789708" y="831285"/>
                    <a:pt x="858325" y="833825"/>
                    <a:pt x="930553" y="833825"/>
                  </a:cubicBezTo>
                  <a:cubicBezTo>
                    <a:pt x="1035283" y="833825"/>
                    <a:pt x="1140014" y="832555"/>
                    <a:pt x="1244744" y="833825"/>
                  </a:cubicBezTo>
                  <a:cubicBezTo>
                    <a:pt x="1400034" y="835095"/>
                    <a:pt x="3104614" y="824935"/>
                    <a:pt x="3263516" y="827475"/>
                  </a:cubicBezTo>
                  <a:cubicBezTo>
                    <a:pt x="3332132" y="828745"/>
                    <a:pt x="3400748" y="830015"/>
                    <a:pt x="3465754" y="830015"/>
                  </a:cubicBezTo>
                  <a:cubicBezTo>
                    <a:pt x="3584930" y="832555"/>
                    <a:pt x="3700495" y="828745"/>
                    <a:pt x="3819671" y="832555"/>
                  </a:cubicBezTo>
                  <a:cubicBezTo>
                    <a:pt x="3917178" y="835095"/>
                    <a:pt x="4014686" y="835095"/>
                    <a:pt x="4112194" y="837635"/>
                  </a:cubicBezTo>
                  <a:cubicBezTo>
                    <a:pt x="4256650" y="841445"/>
                    <a:pt x="4401106" y="843985"/>
                    <a:pt x="4545562" y="845255"/>
                  </a:cubicBezTo>
                  <a:cubicBezTo>
                    <a:pt x="4599733" y="845255"/>
                    <a:pt x="4622406" y="843985"/>
                    <a:pt x="4642726" y="843985"/>
                  </a:cubicBezTo>
                  <a:close/>
                </a:path>
              </a:pathLst>
            </a:custGeom>
            <a:solidFill>
              <a:srgbClr val="252627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674608" y="1058174"/>
            <a:ext cx="12938784" cy="145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3"/>
              </a:lnSpc>
            </a:pPr>
            <a:r>
              <a:rPr lang="en-US" sz="10599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needs &amp; insights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5836" y="4368132"/>
            <a:ext cx="3371281" cy="162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They need...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5212" y="6139992"/>
            <a:ext cx="3952527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A way to receive a personalized, tried-and-tested way of learning how to apply to colleges 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30221" y="4368132"/>
            <a:ext cx="4375595" cy="162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It would be great if...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41755" y="6139992"/>
            <a:ext cx="3952527" cy="268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Receive advice from students who have researched and been through the college application process 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621384" y="4904363"/>
            <a:ext cx="4305194" cy="3530259"/>
          </a:xfrm>
          <a:custGeom>
            <a:avLst/>
            <a:gdLst/>
            <a:ahLst/>
            <a:cxnLst/>
            <a:rect r="r" b="b" t="t" l="l"/>
            <a:pathLst>
              <a:path h="3530259" w="4305194">
                <a:moveTo>
                  <a:pt x="0" y="0"/>
                </a:moveTo>
                <a:lnTo>
                  <a:pt x="4305193" y="0"/>
                </a:lnTo>
                <a:lnTo>
                  <a:pt x="4305193" y="3530259"/>
                </a:lnTo>
                <a:lnTo>
                  <a:pt x="0" y="35302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6002" y="-387378"/>
            <a:ext cx="20780004" cy="11061757"/>
            <a:chOff x="0" y="0"/>
            <a:chExt cx="27706672" cy="14749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322997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645993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18645993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9322997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0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444987" y="2816152"/>
            <a:ext cx="1129028" cy="896875"/>
            <a:chOff x="0" y="0"/>
            <a:chExt cx="519923" cy="4130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16510"/>
              <a:ext cx="497063" cy="385076"/>
            </a:xfrm>
            <a:custGeom>
              <a:avLst/>
              <a:gdLst/>
              <a:ahLst/>
              <a:cxnLst/>
              <a:rect r="r" b="b" t="t" l="l"/>
              <a:pathLst>
                <a:path h="385076" w="497063">
                  <a:moveTo>
                    <a:pt x="497063" y="385076"/>
                  </a:moveTo>
                  <a:lnTo>
                    <a:pt x="0" y="377456"/>
                  </a:lnTo>
                  <a:lnTo>
                    <a:pt x="0" y="146781"/>
                  </a:lnTo>
                  <a:lnTo>
                    <a:pt x="17780" y="19050"/>
                  </a:lnTo>
                  <a:lnTo>
                    <a:pt x="245614" y="0"/>
                  </a:lnTo>
                  <a:lnTo>
                    <a:pt x="478013" y="5080"/>
                  </a:ln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3810" y="0"/>
              <a:ext cx="526273" cy="411746"/>
            </a:xfrm>
            <a:custGeom>
              <a:avLst/>
              <a:gdLst/>
              <a:ahLst/>
              <a:cxnLst/>
              <a:rect r="r" b="b" t="t" l="l"/>
              <a:pathLst>
                <a:path h="411746" w="526273">
                  <a:moveTo>
                    <a:pt x="491983" y="21590"/>
                  </a:moveTo>
                  <a:cubicBezTo>
                    <a:pt x="493253" y="34290"/>
                    <a:pt x="493253" y="44450"/>
                    <a:pt x="494523" y="54610"/>
                  </a:cubicBezTo>
                  <a:cubicBezTo>
                    <a:pt x="497063" y="68762"/>
                    <a:pt x="498333" y="75156"/>
                    <a:pt x="500873" y="81320"/>
                  </a:cubicBezTo>
                  <a:cubicBezTo>
                    <a:pt x="500873" y="90225"/>
                    <a:pt x="513573" y="265812"/>
                    <a:pt x="519923" y="274717"/>
                  </a:cubicBezTo>
                  <a:cubicBezTo>
                    <a:pt x="526273" y="288188"/>
                    <a:pt x="522463" y="301888"/>
                    <a:pt x="522463" y="315360"/>
                  </a:cubicBezTo>
                  <a:cubicBezTo>
                    <a:pt x="522463" y="327233"/>
                    <a:pt x="523733" y="338193"/>
                    <a:pt x="525003" y="350785"/>
                  </a:cubicBezTo>
                  <a:cubicBezTo>
                    <a:pt x="525003" y="372376"/>
                    <a:pt x="525003" y="386346"/>
                    <a:pt x="525003" y="410476"/>
                  </a:cubicBezTo>
                  <a:cubicBezTo>
                    <a:pt x="502143" y="410476"/>
                    <a:pt x="481823" y="411746"/>
                    <a:pt x="465357" y="410476"/>
                  </a:cubicBezTo>
                  <a:cubicBezTo>
                    <a:pt x="444059" y="405396"/>
                    <a:pt x="422433" y="411746"/>
                    <a:pt x="401135" y="406666"/>
                  </a:cubicBezTo>
                  <a:cubicBezTo>
                    <a:pt x="388356" y="402856"/>
                    <a:pt x="375905" y="405396"/>
                    <a:pt x="363126" y="402856"/>
                  </a:cubicBezTo>
                  <a:cubicBezTo>
                    <a:pt x="357228" y="401585"/>
                    <a:pt x="351330" y="400316"/>
                    <a:pt x="345432" y="399046"/>
                  </a:cubicBezTo>
                  <a:cubicBezTo>
                    <a:pt x="341828" y="399046"/>
                    <a:pt x="338551" y="400316"/>
                    <a:pt x="334947" y="400316"/>
                  </a:cubicBezTo>
                  <a:cubicBezTo>
                    <a:pt x="325772" y="399046"/>
                    <a:pt x="300542" y="400316"/>
                    <a:pt x="291368" y="399046"/>
                  </a:cubicBezTo>
                  <a:cubicBezTo>
                    <a:pt x="284814" y="397776"/>
                    <a:pt x="153749" y="406666"/>
                    <a:pt x="147196" y="405396"/>
                  </a:cubicBezTo>
                  <a:cubicBezTo>
                    <a:pt x="145557" y="405396"/>
                    <a:pt x="143591" y="406666"/>
                    <a:pt x="141953" y="406666"/>
                  </a:cubicBezTo>
                  <a:cubicBezTo>
                    <a:pt x="138021" y="406666"/>
                    <a:pt x="134417" y="407935"/>
                    <a:pt x="130485" y="407935"/>
                  </a:cubicBezTo>
                  <a:cubicBezTo>
                    <a:pt x="120655" y="407935"/>
                    <a:pt x="111152" y="406666"/>
                    <a:pt x="101323" y="405396"/>
                  </a:cubicBezTo>
                  <a:cubicBezTo>
                    <a:pt x="95425" y="404126"/>
                    <a:pt x="89527" y="402856"/>
                    <a:pt x="83956" y="401585"/>
                  </a:cubicBezTo>
                  <a:cubicBezTo>
                    <a:pt x="73471" y="400316"/>
                    <a:pt x="62986" y="399046"/>
                    <a:pt x="48260" y="399046"/>
                  </a:cubicBezTo>
                  <a:cubicBezTo>
                    <a:pt x="38100" y="399046"/>
                    <a:pt x="29210" y="399046"/>
                    <a:pt x="19050" y="397776"/>
                  </a:cubicBezTo>
                  <a:cubicBezTo>
                    <a:pt x="10160" y="396506"/>
                    <a:pt x="5080" y="390156"/>
                    <a:pt x="7620" y="381266"/>
                  </a:cubicBezTo>
                  <a:cubicBezTo>
                    <a:pt x="16510" y="349609"/>
                    <a:pt x="12700" y="343901"/>
                    <a:pt x="11430" y="337964"/>
                  </a:cubicBezTo>
                  <a:cubicBezTo>
                    <a:pt x="10160" y="325863"/>
                    <a:pt x="6350" y="313990"/>
                    <a:pt x="7620" y="301888"/>
                  </a:cubicBezTo>
                  <a:cubicBezTo>
                    <a:pt x="5080" y="286818"/>
                    <a:pt x="0" y="100272"/>
                    <a:pt x="7620" y="84974"/>
                  </a:cubicBezTo>
                  <a:cubicBezTo>
                    <a:pt x="8890" y="82005"/>
                    <a:pt x="7620" y="78809"/>
                    <a:pt x="8890" y="75841"/>
                  </a:cubicBezTo>
                  <a:cubicBezTo>
                    <a:pt x="10160" y="71046"/>
                    <a:pt x="12700" y="6579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4794" y="30480"/>
                    <a:pt x="60037" y="29210"/>
                  </a:cubicBezTo>
                  <a:cubicBezTo>
                    <a:pt x="68884" y="25400"/>
                    <a:pt x="77731" y="22860"/>
                    <a:pt x="86905" y="20320"/>
                  </a:cubicBezTo>
                  <a:cubicBezTo>
                    <a:pt x="93131" y="17780"/>
                    <a:pt x="99357" y="16510"/>
                    <a:pt x="105255" y="13970"/>
                  </a:cubicBezTo>
                  <a:cubicBezTo>
                    <a:pt x="111152" y="11430"/>
                    <a:pt x="117378" y="8890"/>
                    <a:pt x="123276" y="8890"/>
                  </a:cubicBezTo>
                  <a:cubicBezTo>
                    <a:pt x="129829" y="7620"/>
                    <a:pt x="136383" y="10160"/>
                    <a:pt x="142936" y="8890"/>
                  </a:cubicBezTo>
                  <a:cubicBezTo>
                    <a:pt x="151127" y="8890"/>
                    <a:pt x="299559" y="6350"/>
                    <a:pt x="307751" y="5080"/>
                  </a:cubicBezTo>
                  <a:cubicBezTo>
                    <a:pt x="315615" y="3810"/>
                    <a:pt x="323479" y="2540"/>
                    <a:pt x="331670" y="2540"/>
                  </a:cubicBezTo>
                  <a:cubicBezTo>
                    <a:pt x="345105" y="1270"/>
                    <a:pt x="358211" y="0"/>
                    <a:pt x="371645" y="0"/>
                  </a:cubicBezTo>
                  <a:cubicBezTo>
                    <a:pt x="377216" y="0"/>
                    <a:pt x="383114" y="2540"/>
                    <a:pt x="388684" y="2540"/>
                  </a:cubicBezTo>
                  <a:cubicBezTo>
                    <a:pt x="404084" y="3810"/>
                    <a:pt x="419812" y="5080"/>
                    <a:pt x="435212" y="7620"/>
                  </a:cubicBezTo>
                  <a:cubicBezTo>
                    <a:pt x="443404" y="8890"/>
                    <a:pt x="451595" y="12700"/>
                    <a:pt x="459787" y="16510"/>
                  </a:cubicBezTo>
                  <a:cubicBezTo>
                    <a:pt x="461753" y="16510"/>
                    <a:pt x="463719" y="16510"/>
                    <a:pt x="465357" y="16510"/>
                  </a:cubicBezTo>
                  <a:cubicBezTo>
                    <a:pt x="472933" y="17780"/>
                    <a:pt x="481823" y="20320"/>
                    <a:pt x="491983" y="21590"/>
                  </a:cubicBezTo>
                  <a:close/>
                  <a:moveTo>
                    <a:pt x="502143" y="393966"/>
                  </a:moveTo>
                  <a:cubicBezTo>
                    <a:pt x="503413" y="377456"/>
                    <a:pt x="504683" y="364756"/>
                    <a:pt x="504683" y="352056"/>
                  </a:cubicBezTo>
                  <a:cubicBezTo>
                    <a:pt x="503413" y="337051"/>
                    <a:pt x="502143" y="324949"/>
                    <a:pt x="502143" y="311935"/>
                  </a:cubicBezTo>
                  <a:cubicBezTo>
                    <a:pt x="502143" y="305998"/>
                    <a:pt x="504683" y="300061"/>
                    <a:pt x="503413" y="294125"/>
                  </a:cubicBezTo>
                  <a:cubicBezTo>
                    <a:pt x="503413" y="288645"/>
                    <a:pt x="502143" y="282937"/>
                    <a:pt x="500873" y="277457"/>
                  </a:cubicBezTo>
                  <a:cubicBezTo>
                    <a:pt x="495793" y="269008"/>
                    <a:pt x="484363" y="94107"/>
                    <a:pt x="484363" y="85659"/>
                  </a:cubicBezTo>
                  <a:cubicBezTo>
                    <a:pt x="481823" y="78580"/>
                    <a:pt x="479283" y="71274"/>
                    <a:pt x="476743" y="63500"/>
                  </a:cubicBezTo>
                  <a:cubicBezTo>
                    <a:pt x="475473" y="44450"/>
                    <a:pt x="474203" y="43180"/>
                    <a:pt x="464374" y="41910"/>
                  </a:cubicBezTo>
                  <a:cubicBezTo>
                    <a:pt x="463391" y="41910"/>
                    <a:pt x="462736" y="41910"/>
                    <a:pt x="461753" y="40640"/>
                  </a:cubicBezTo>
                  <a:cubicBezTo>
                    <a:pt x="453561" y="36830"/>
                    <a:pt x="445042" y="31750"/>
                    <a:pt x="436850" y="30480"/>
                  </a:cubicBezTo>
                  <a:cubicBezTo>
                    <a:pt x="416863" y="26670"/>
                    <a:pt x="396548" y="25400"/>
                    <a:pt x="376560" y="22860"/>
                  </a:cubicBezTo>
                  <a:cubicBezTo>
                    <a:pt x="373611" y="22860"/>
                    <a:pt x="370335" y="22860"/>
                    <a:pt x="367386" y="22860"/>
                  </a:cubicBezTo>
                  <a:cubicBezTo>
                    <a:pt x="362471" y="22860"/>
                    <a:pt x="357556" y="22860"/>
                    <a:pt x="352968" y="22860"/>
                  </a:cubicBezTo>
                  <a:cubicBezTo>
                    <a:pt x="342483" y="22860"/>
                    <a:pt x="331998" y="22860"/>
                    <a:pt x="321840" y="24130"/>
                  </a:cubicBezTo>
                  <a:cubicBezTo>
                    <a:pt x="312993" y="25400"/>
                    <a:pt x="163906" y="29210"/>
                    <a:pt x="155059" y="29210"/>
                  </a:cubicBezTo>
                  <a:cubicBezTo>
                    <a:pt x="140642" y="29210"/>
                    <a:pt x="126225" y="26670"/>
                    <a:pt x="111808" y="33020"/>
                  </a:cubicBezTo>
                  <a:cubicBezTo>
                    <a:pt x="104272" y="36830"/>
                    <a:pt x="97063" y="36830"/>
                    <a:pt x="89854" y="38100"/>
                  </a:cubicBezTo>
                  <a:cubicBezTo>
                    <a:pt x="77403" y="41910"/>
                    <a:pt x="64952" y="45720"/>
                    <a:pt x="49530" y="50800"/>
                  </a:cubicBezTo>
                  <a:cubicBezTo>
                    <a:pt x="36830" y="50800"/>
                    <a:pt x="34290" y="53340"/>
                    <a:pt x="33020" y="65109"/>
                  </a:cubicBezTo>
                  <a:cubicBezTo>
                    <a:pt x="31750" y="69219"/>
                    <a:pt x="31750" y="73329"/>
                    <a:pt x="30480" y="77439"/>
                  </a:cubicBezTo>
                  <a:cubicBezTo>
                    <a:pt x="29210" y="84289"/>
                    <a:pt x="26670" y="90910"/>
                    <a:pt x="25400" y="97760"/>
                  </a:cubicBezTo>
                  <a:cubicBezTo>
                    <a:pt x="20320" y="105067"/>
                    <a:pt x="26670" y="283622"/>
                    <a:pt x="29210" y="290928"/>
                  </a:cubicBezTo>
                  <a:cubicBezTo>
                    <a:pt x="29210" y="298691"/>
                    <a:pt x="29210" y="306683"/>
                    <a:pt x="30480" y="314446"/>
                  </a:cubicBezTo>
                  <a:cubicBezTo>
                    <a:pt x="30480" y="320155"/>
                    <a:pt x="33020" y="325863"/>
                    <a:pt x="33020" y="331571"/>
                  </a:cubicBezTo>
                  <a:cubicBezTo>
                    <a:pt x="33020" y="337736"/>
                    <a:pt x="33020" y="343901"/>
                    <a:pt x="31750" y="352056"/>
                  </a:cubicBezTo>
                  <a:cubicBezTo>
                    <a:pt x="31750" y="355866"/>
                    <a:pt x="31750" y="358406"/>
                    <a:pt x="31750" y="362216"/>
                  </a:cubicBezTo>
                  <a:cubicBezTo>
                    <a:pt x="31750" y="372376"/>
                    <a:pt x="35560" y="376186"/>
                    <a:pt x="44450" y="376186"/>
                  </a:cubicBezTo>
                  <a:cubicBezTo>
                    <a:pt x="55450" y="376186"/>
                    <a:pt x="60037" y="377456"/>
                    <a:pt x="64297" y="377456"/>
                  </a:cubicBezTo>
                  <a:cubicBezTo>
                    <a:pt x="70522" y="377456"/>
                    <a:pt x="77075" y="374916"/>
                    <a:pt x="83301" y="377456"/>
                  </a:cubicBezTo>
                  <a:cubicBezTo>
                    <a:pt x="93459" y="381266"/>
                    <a:pt x="103616" y="383806"/>
                    <a:pt x="113774" y="382536"/>
                  </a:cubicBezTo>
                  <a:cubicBezTo>
                    <a:pt x="120327" y="381266"/>
                    <a:pt x="126553" y="383806"/>
                    <a:pt x="133106" y="383806"/>
                  </a:cubicBezTo>
                  <a:cubicBezTo>
                    <a:pt x="142608" y="383806"/>
                    <a:pt x="152110" y="382536"/>
                    <a:pt x="161613" y="383806"/>
                  </a:cubicBezTo>
                  <a:cubicBezTo>
                    <a:pt x="175702" y="385076"/>
                    <a:pt x="330360" y="374916"/>
                    <a:pt x="344777" y="377456"/>
                  </a:cubicBezTo>
                  <a:cubicBezTo>
                    <a:pt x="351003" y="378726"/>
                    <a:pt x="357228" y="379996"/>
                    <a:pt x="363126" y="379996"/>
                  </a:cubicBezTo>
                  <a:cubicBezTo>
                    <a:pt x="373939" y="382536"/>
                    <a:pt x="384424" y="378726"/>
                    <a:pt x="395237" y="382536"/>
                  </a:cubicBezTo>
                  <a:cubicBezTo>
                    <a:pt x="404084" y="385076"/>
                    <a:pt x="412931" y="385076"/>
                    <a:pt x="421778" y="387616"/>
                  </a:cubicBezTo>
                  <a:cubicBezTo>
                    <a:pt x="434885" y="391426"/>
                    <a:pt x="447991" y="393966"/>
                    <a:pt x="461098" y="395236"/>
                  </a:cubicBezTo>
                  <a:cubicBezTo>
                    <a:pt x="466013" y="395236"/>
                    <a:pt x="481823" y="393966"/>
                    <a:pt x="502143" y="393966"/>
                  </a:cubicBezTo>
                  <a:close/>
                </a:path>
              </a:pathLst>
            </a:custGeom>
            <a:solidFill>
              <a:srgbClr val="252627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444987" y="3016342"/>
            <a:ext cx="1129028" cy="544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3911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65371" y="2752907"/>
            <a:ext cx="7393929" cy="143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Applying to colleges in the US for international students can often come with many barriers - financial, information gap, etc.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444987" y="4257773"/>
            <a:ext cx="1129028" cy="896875"/>
            <a:chOff x="0" y="0"/>
            <a:chExt cx="519923" cy="4130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0160" y="16510"/>
              <a:ext cx="497063" cy="385076"/>
            </a:xfrm>
            <a:custGeom>
              <a:avLst/>
              <a:gdLst/>
              <a:ahLst/>
              <a:cxnLst/>
              <a:rect r="r" b="b" t="t" l="l"/>
              <a:pathLst>
                <a:path h="385076" w="497063">
                  <a:moveTo>
                    <a:pt x="497063" y="385076"/>
                  </a:moveTo>
                  <a:lnTo>
                    <a:pt x="0" y="377456"/>
                  </a:lnTo>
                  <a:lnTo>
                    <a:pt x="0" y="146781"/>
                  </a:lnTo>
                  <a:lnTo>
                    <a:pt x="17780" y="19050"/>
                  </a:lnTo>
                  <a:lnTo>
                    <a:pt x="245614" y="0"/>
                  </a:lnTo>
                  <a:lnTo>
                    <a:pt x="478013" y="5080"/>
                  </a:ln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-3810" y="0"/>
              <a:ext cx="526273" cy="411746"/>
            </a:xfrm>
            <a:custGeom>
              <a:avLst/>
              <a:gdLst/>
              <a:ahLst/>
              <a:cxnLst/>
              <a:rect r="r" b="b" t="t" l="l"/>
              <a:pathLst>
                <a:path h="411746" w="526273">
                  <a:moveTo>
                    <a:pt x="491983" y="21590"/>
                  </a:moveTo>
                  <a:cubicBezTo>
                    <a:pt x="493253" y="34290"/>
                    <a:pt x="493253" y="44450"/>
                    <a:pt x="494523" y="54610"/>
                  </a:cubicBezTo>
                  <a:cubicBezTo>
                    <a:pt x="497063" y="68762"/>
                    <a:pt x="498333" y="75156"/>
                    <a:pt x="500873" y="81320"/>
                  </a:cubicBezTo>
                  <a:cubicBezTo>
                    <a:pt x="500873" y="90225"/>
                    <a:pt x="513573" y="265812"/>
                    <a:pt x="519923" y="274717"/>
                  </a:cubicBezTo>
                  <a:cubicBezTo>
                    <a:pt x="526273" y="288188"/>
                    <a:pt x="522463" y="301888"/>
                    <a:pt x="522463" y="315360"/>
                  </a:cubicBezTo>
                  <a:cubicBezTo>
                    <a:pt x="522463" y="327233"/>
                    <a:pt x="523733" y="338193"/>
                    <a:pt x="525003" y="350785"/>
                  </a:cubicBezTo>
                  <a:cubicBezTo>
                    <a:pt x="525003" y="372376"/>
                    <a:pt x="525003" y="386346"/>
                    <a:pt x="525003" y="410476"/>
                  </a:cubicBezTo>
                  <a:cubicBezTo>
                    <a:pt x="502143" y="410476"/>
                    <a:pt x="481823" y="411746"/>
                    <a:pt x="465357" y="410476"/>
                  </a:cubicBezTo>
                  <a:cubicBezTo>
                    <a:pt x="444059" y="405396"/>
                    <a:pt x="422433" y="411746"/>
                    <a:pt x="401135" y="406666"/>
                  </a:cubicBezTo>
                  <a:cubicBezTo>
                    <a:pt x="388356" y="402856"/>
                    <a:pt x="375905" y="405396"/>
                    <a:pt x="363126" y="402856"/>
                  </a:cubicBezTo>
                  <a:cubicBezTo>
                    <a:pt x="357228" y="401585"/>
                    <a:pt x="351330" y="400316"/>
                    <a:pt x="345432" y="399046"/>
                  </a:cubicBezTo>
                  <a:cubicBezTo>
                    <a:pt x="341828" y="399046"/>
                    <a:pt x="338551" y="400316"/>
                    <a:pt x="334947" y="400316"/>
                  </a:cubicBezTo>
                  <a:cubicBezTo>
                    <a:pt x="325772" y="399046"/>
                    <a:pt x="300542" y="400316"/>
                    <a:pt x="291368" y="399046"/>
                  </a:cubicBezTo>
                  <a:cubicBezTo>
                    <a:pt x="284814" y="397776"/>
                    <a:pt x="153749" y="406666"/>
                    <a:pt x="147196" y="405396"/>
                  </a:cubicBezTo>
                  <a:cubicBezTo>
                    <a:pt x="145557" y="405396"/>
                    <a:pt x="143591" y="406666"/>
                    <a:pt x="141953" y="406666"/>
                  </a:cubicBezTo>
                  <a:cubicBezTo>
                    <a:pt x="138021" y="406666"/>
                    <a:pt x="134417" y="407935"/>
                    <a:pt x="130485" y="407935"/>
                  </a:cubicBezTo>
                  <a:cubicBezTo>
                    <a:pt x="120655" y="407935"/>
                    <a:pt x="111152" y="406666"/>
                    <a:pt x="101323" y="405396"/>
                  </a:cubicBezTo>
                  <a:cubicBezTo>
                    <a:pt x="95425" y="404126"/>
                    <a:pt x="89527" y="402856"/>
                    <a:pt x="83956" y="401585"/>
                  </a:cubicBezTo>
                  <a:cubicBezTo>
                    <a:pt x="73471" y="400316"/>
                    <a:pt x="62986" y="399046"/>
                    <a:pt x="48260" y="399046"/>
                  </a:cubicBezTo>
                  <a:cubicBezTo>
                    <a:pt x="38100" y="399046"/>
                    <a:pt x="29210" y="399046"/>
                    <a:pt x="19050" y="397776"/>
                  </a:cubicBezTo>
                  <a:cubicBezTo>
                    <a:pt x="10160" y="396506"/>
                    <a:pt x="5080" y="390156"/>
                    <a:pt x="7620" y="381266"/>
                  </a:cubicBezTo>
                  <a:cubicBezTo>
                    <a:pt x="16510" y="349609"/>
                    <a:pt x="12700" y="343901"/>
                    <a:pt x="11430" y="337964"/>
                  </a:cubicBezTo>
                  <a:cubicBezTo>
                    <a:pt x="10160" y="325863"/>
                    <a:pt x="6350" y="313990"/>
                    <a:pt x="7620" y="301888"/>
                  </a:cubicBezTo>
                  <a:cubicBezTo>
                    <a:pt x="5080" y="286818"/>
                    <a:pt x="0" y="100272"/>
                    <a:pt x="7620" y="84974"/>
                  </a:cubicBezTo>
                  <a:cubicBezTo>
                    <a:pt x="8890" y="82005"/>
                    <a:pt x="7620" y="78809"/>
                    <a:pt x="8890" y="75841"/>
                  </a:cubicBezTo>
                  <a:cubicBezTo>
                    <a:pt x="10160" y="71046"/>
                    <a:pt x="12700" y="6579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4794" y="30480"/>
                    <a:pt x="60037" y="29210"/>
                  </a:cubicBezTo>
                  <a:cubicBezTo>
                    <a:pt x="68884" y="25400"/>
                    <a:pt x="77731" y="22860"/>
                    <a:pt x="86905" y="20320"/>
                  </a:cubicBezTo>
                  <a:cubicBezTo>
                    <a:pt x="93131" y="17780"/>
                    <a:pt x="99357" y="16510"/>
                    <a:pt x="105255" y="13970"/>
                  </a:cubicBezTo>
                  <a:cubicBezTo>
                    <a:pt x="111152" y="11430"/>
                    <a:pt x="117378" y="8890"/>
                    <a:pt x="123276" y="8890"/>
                  </a:cubicBezTo>
                  <a:cubicBezTo>
                    <a:pt x="129829" y="7620"/>
                    <a:pt x="136383" y="10160"/>
                    <a:pt x="142936" y="8890"/>
                  </a:cubicBezTo>
                  <a:cubicBezTo>
                    <a:pt x="151127" y="8890"/>
                    <a:pt x="299559" y="6350"/>
                    <a:pt x="307751" y="5080"/>
                  </a:cubicBezTo>
                  <a:cubicBezTo>
                    <a:pt x="315615" y="3810"/>
                    <a:pt x="323479" y="2540"/>
                    <a:pt x="331670" y="2540"/>
                  </a:cubicBezTo>
                  <a:cubicBezTo>
                    <a:pt x="345105" y="1270"/>
                    <a:pt x="358211" y="0"/>
                    <a:pt x="371645" y="0"/>
                  </a:cubicBezTo>
                  <a:cubicBezTo>
                    <a:pt x="377216" y="0"/>
                    <a:pt x="383114" y="2540"/>
                    <a:pt x="388684" y="2540"/>
                  </a:cubicBezTo>
                  <a:cubicBezTo>
                    <a:pt x="404084" y="3810"/>
                    <a:pt x="419812" y="5080"/>
                    <a:pt x="435212" y="7620"/>
                  </a:cubicBezTo>
                  <a:cubicBezTo>
                    <a:pt x="443404" y="8890"/>
                    <a:pt x="451595" y="12700"/>
                    <a:pt x="459787" y="16510"/>
                  </a:cubicBezTo>
                  <a:cubicBezTo>
                    <a:pt x="461753" y="16510"/>
                    <a:pt x="463719" y="16510"/>
                    <a:pt x="465357" y="16510"/>
                  </a:cubicBezTo>
                  <a:cubicBezTo>
                    <a:pt x="472933" y="17780"/>
                    <a:pt x="481823" y="20320"/>
                    <a:pt x="491983" y="21590"/>
                  </a:cubicBezTo>
                  <a:close/>
                  <a:moveTo>
                    <a:pt x="502143" y="393966"/>
                  </a:moveTo>
                  <a:cubicBezTo>
                    <a:pt x="503413" y="377456"/>
                    <a:pt x="504683" y="364756"/>
                    <a:pt x="504683" y="352056"/>
                  </a:cubicBezTo>
                  <a:cubicBezTo>
                    <a:pt x="503413" y="337051"/>
                    <a:pt x="502143" y="324949"/>
                    <a:pt x="502143" y="311935"/>
                  </a:cubicBezTo>
                  <a:cubicBezTo>
                    <a:pt x="502143" y="305998"/>
                    <a:pt x="504683" y="300061"/>
                    <a:pt x="503413" y="294125"/>
                  </a:cubicBezTo>
                  <a:cubicBezTo>
                    <a:pt x="503413" y="288645"/>
                    <a:pt x="502143" y="282937"/>
                    <a:pt x="500873" y="277457"/>
                  </a:cubicBezTo>
                  <a:cubicBezTo>
                    <a:pt x="495793" y="269008"/>
                    <a:pt x="484363" y="94107"/>
                    <a:pt x="484363" y="85659"/>
                  </a:cubicBezTo>
                  <a:cubicBezTo>
                    <a:pt x="481823" y="78580"/>
                    <a:pt x="479283" y="71274"/>
                    <a:pt x="476743" y="63500"/>
                  </a:cubicBezTo>
                  <a:cubicBezTo>
                    <a:pt x="475473" y="44450"/>
                    <a:pt x="474203" y="43180"/>
                    <a:pt x="464374" y="41910"/>
                  </a:cubicBezTo>
                  <a:cubicBezTo>
                    <a:pt x="463391" y="41910"/>
                    <a:pt x="462736" y="41910"/>
                    <a:pt x="461753" y="40640"/>
                  </a:cubicBezTo>
                  <a:cubicBezTo>
                    <a:pt x="453561" y="36830"/>
                    <a:pt x="445042" y="31750"/>
                    <a:pt x="436850" y="30480"/>
                  </a:cubicBezTo>
                  <a:cubicBezTo>
                    <a:pt x="416863" y="26670"/>
                    <a:pt x="396548" y="25400"/>
                    <a:pt x="376560" y="22860"/>
                  </a:cubicBezTo>
                  <a:cubicBezTo>
                    <a:pt x="373611" y="22860"/>
                    <a:pt x="370335" y="22860"/>
                    <a:pt x="367386" y="22860"/>
                  </a:cubicBezTo>
                  <a:cubicBezTo>
                    <a:pt x="362471" y="22860"/>
                    <a:pt x="357556" y="22860"/>
                    <a:pt x="352968" y="22860"/>
                  </a:cubicBezTo>
                  <a:cubicBezTo>
                    <a:pt x="342483" y="22860"/>
                    <a:pt x="331998" y="22860"/>
                    <a:pt x="321840" y="24130"/>
                  </a:cubicBezTo>
                  <a:cubicBezTo>
                    <a:pt x="312993" y="25400"/>
                    <a:pt x="163906" y="29210"/>
                    <a:pt x="155059" y="29210"/>
                  </a:cubicBezTo>
                  <a:cubicBezTo>
                    <a:pt x="140642" y="29210"/>
                    <a:pt x="126225" y="26670"/>
                    <a:pt x="111808" y="33020"/>
                  </a:cubicBezTo>
                  <a:cubicBezTo>
                    <a:pt x="104272" y="36830"/>
                    <a:pt x="97063" y="36830"/>
                    <a:pt x="89854" y="38100"/>
                  </a:cubicBezTo>
                  <a:cubicBezTo>
                    <a:pt x="77403" y="41910"/>
                    <a:pt x="64952" y="45720"/>
                    <a:pt x="49530" y="50800"/>
                  </a:cubicBezTo>
                  <a:cubicBezTo>
                    <a:pt x="36830" y="50800"/>
                    <a:pt x="34290" y="53340"/>
                    <a:pt x="33020" y="65109"/>
                  </a:cubicBezTo>
                  <a:cubicBezTo>
                    <a:pt x="31750" y="69219"/>
                    <a:pt x="31750" y="73329"/>
                    <a:pt x="30480" y="77439"/>
                  </a:cubicBezTo>
                  <a:cubicBezTo>
                    <a:pt x="29210" y="84289"/>
                    <a:pt x="26670" y="90910"/>
                    <a:pt x="25400" y="97760"/>
                  </a:cubicBezTo>
                  <a:cubicBezTo>
                    <a:pt x="20320" y="105067"/>
                    <a:pt x="26670" y="283622"/>
                    <a:pt x="29210" y="290928"/>
                  </a:cubicBezTo>
                  <a:cubicBezTo>
                    <a:pt x="29210" y="298691"/>
                    <a:pt x="29210" y="306683"/>
                    <a:pt x="30480" y="314446"/>
                  </a:cubicBezTo>
                  <a:cubicBezTo>
                    <a:pt x="30480" y="320155"/>
                    <a:pt x="33020" y="325863"/>
                    <a:pt x="33020" y="331571"/>
                  </a:cubicBezTo>
                  <a:cubicBezTo>
                    <a:pt x="33020" y="337736"/>
                    <a:pt x="33020" y="343901"/>
                    <a:pt x="31750" y="352056"/>
                  </a:cubicBezTo>
                  <a:cubicBezTo>
                    <a:pt x="31750" y="355866"/>
                    <a:pt x="31750" y="358406"/>
                    <a:pt x="31750" y="362216"/>
                  </a:cubicBezTo>
                  <a:cubicBezTo>
                    <a:pt x="31750" y="372376"/>
                    <a:pt x="35560" y="376186"/>
                    <a:pt x="44450" y="376186"/>
                  </a:cubicBezTo>
                  <a:cubicBezTo>
                    <a:pt x="55450" y="376186"/>
                    <a:pt x="60037" y="377456"/>
                    <a:pt x="64297" y="377456"/>
                  </a:cubicBezTo>
                  <a:cubicBezTo>
                    <a:pt x="70522" y="377456"/>
                    <a:pt x="77075" y="374916"/>
                    <a:pt x="83301" y="377456"/>
                  </a:cubicBezTo>
                  <a:cubicBezTo>
                    <a:pt x="93459" y="381266"/>
                    <a:pt x="103616" y="383806"/>
                    <a:pt x="113774" y="382536"/>
                  </a:cubicBezTo>
                  <a:cubicBezTo>
                    <a:pt x="120327" y="381266"/>
                    <a:pt x="126553" y="383806"/>
                    <a:pt x="133106" y="383806"/>
                  </a:cubicBezTo>
                  <a:cubicBezTo>
                    <a:pt x="142608" y="383806"/>
                    <a:pt x="152110" y="382536"/>
                    <a:pt x="161613" y="383806"/>
                  </a:cubicBezTo>
                  <a:cubicBezTo>
                    <a:pt x="175702" y="385076"/>
                    <a:pt x="330360" y="374916"/>
                    <a:pt x="344777" y="377456"/>
                  </a:cubicBezTo>
                  <a:cubicBezTo>
                    <a:pt x="351003" y="378726"/>
                    <a:pt x="357228" y="379996"/>
                    <a:pt x="363126" y="379996"/>
                  </a:cubicBezTo>
                  <a:cubicBezTo>
                    <a:pt x="373939" y="382536"/>
                    <a:pt x="384424" y="378726"/>
                    <a:pt x="395237" y="382536"/>
                  </a:cubicBezTo>
                  <a:cubicBezTo>
                    <a:pt x="404084" y="385076"/>
                    <a:pt x="412931" y="385076"/>
                    <a:pt x="421778" y="387616"/>
                  </a:cubicBezTo>
                  <a:cubicBezTo>
                    <a:pt x="434885" y="391426"/>
                    <a:pt x="447991" y="393966"/>
                    <a:pt x="461098" y="395236"/>
                  </a:cubicBezTo>
                  <a:cubicBezTo>
                    <a:pt x="466013" y="395236"/>
                    <a:pt x="481823" y="393966"/>
                    <a:pt x="502143" y="393966"/>
                  </a:cubicBezTo>
                  <a:close/>
                </a:path>
              </a:pathLst>
            </a:custGeom>
            <a:solidFill>
              <a:srgbClr val="252627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444987" y="4457964"/>
            <a:ext cx="1129028" cy="544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3911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65371" y="4194528"/>
            <a:ext cx="7393929" cy="143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Some choose to not apply at all due to problems of cost, while others with the resources face their own struggles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444987" y="5699394"/>
            <a:ext cx="1129028" cy="896875"/>
            <a:chOff x="0" y="0"/>
            <a:chExt cx="519923" cy="41301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0160" y="16510"/>
              <a:ext cx="497063" cy="385076"/>
            </a:xfrm>
            <a:custGeom>
              <a:avLst/>
              <a:gdLst/>
              <a:ahLst/>
              <a:cxnLst/>
              <a:rect r="r" b="b" t="t" l="l"/>
              <a:pathLst>
                <a:path h="385076" w="497063">
                  <a:moveTo>
                    <a:pt x="497063" y="385076"/>
                  </a:moveTo>
                  <a:lnTo>
                    <a:pt x="0" y="377456"/>
                  </a:lnTo>
                  <a:lnTo>
                    <a:pt x="0" y="146781"/>
                  </a:lnTo>
                  <a:lnTo>
                    <a:pt x="17780" y="19050"/>
                  </a:lnTo>
                  <a:lnTo>
                    <a:pt x="245614" y="0"/>
                  </a:lnTo>
                  <a:lnTo>
                    <a:pt x="478013" y="5080"/>
                  </a:ln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-3810" y="0"/>
              <a:ext cx="526273" cy="411746"/>
            </a:xfrm>
            <a:custGeom>
              <a:avLst/>
              <a:gdLst/>
              <a:ahLst/>
              <a:cxnLst/>
              <a:rect r="r" b="b" t="t" l="l"/>
              <a:pathLst>
                <a:path h="411746" w="526273">
                  <a:moveTo>
                    <a:pt x="491983" y="21590"/>
                  </a:moveTo>
                  <a:cubicBezTo>
                    <a:pt x="493253" y="34290"/>
                    <a:pt x="493253" y="44450"/>
                    <a:pt x="494523" y="54610"/>
                  </a:cubicBezTo>
                  <a:cubicBezTo>
                    <a:pt x="497063" y="68762"/>
                    <a:pt x="498333" y="75156"/>
                    <a:pt x="500873" y="81320"/>
                  </a:cubicBezTo>
                  <a:cubicBezTo>
                    <a:pt x="500873" y="90225"/>
                    <a:pt x="513573" y="265812"/>
                    <a:pt x="519923" y="274717"/>
                  </a:cubicBezTo>
                  <a:cubicBezTo>
                    <a:pt x="526273" y="288188"/>
                    <a:pt x="522463" y="301888"/>
                    <a:pt x="522463" y="315360"/>
                  </a:cubicBezTo>
                  <a:cubicBezTo>
                    <a:pt x="522463" y="327233"/>
                    <a:pt x="523733" y="338193"/>
                    <a:pt x="525003" y="350785"/>
                  </a:cubicBezTo>
                  <a:cubicBezTo>
                    <a:pt x="525003" y="372376"/>
                    <a:pt x="525003" y="386346"/>
                    <a:pt x="525003" y="410476"/>
                  </a:cubicBezTo>
                  <a:cubicBezTo>
                    <a:pt x="502143" y="410476"/>
                    <a:pt x="481823" y="411746"/>
                    <a:pt x="465357" y="410476"/>
                  </a:cubicBezTo>
                  <a:cubicBezTo>
                    <a:pt x="444059" y="405396"/>
                    <a:pt x="422433" y="411746"/>
                    <a:pt x="401135" y="406666"/>
                  </a:cubicBezTo>
                  <a:cubicBezTo>
                    <a:pt x="388356" y="402856"/>
                    <a:pt x="375905" y="405396"/>
                    <a:pt x="363126" y="402856"/>
                  </a:cubicBezTo>
                  <a:cubicBezTo>
                    <a:pt x="357228" y="401585"/>
                    <a:pt x="351330" y="400316"/>
                    <a:pt x="345432" y="399046"/>
                  </a:cubicBezTo>
                  <a:cubicBezTo>
                    <a:pt x="341828" y="399046"/>
                    <a:pt x="338551" y="400316"/>
                    <a:pt x="334947" y="400316"/>
                  </a:cubicBezTo>
                  <a:cubicBezTo>
                    <a:pt x="325772" y="399046"/>
                    <a:pt x="300542" y="400316"/>
                    <a:pt x="291368" y="399046"/>
                  </a:cubicBezTo>
                  <a:cubicBezTo>
                    <a:pt x="284814" y="397776"/>
                    <a:pt x="153749" y="406666"/>
                    <a:pt x="147196" y="405396"/>
                  </a:cubicBezTo>
                  <a:cubicBezTo>
                    <a:pt x="145557" y="405396"/>
                    <a:pt x="143591" y="406666"/>
                    <a:pt x="141953" y="406666"/>
                  </a:cubicBezTo>
                  <a:cubicBezTo>
                    <a:pt x="138021" y="406666"/>
                    <a:pt x="134417" y="407935"/>
                    <a:pt x="130485" y="407935"/>
                  </a:cubicBezTo>
                  <a:cubicBezTo>
                    <a:pt x="120655" y="407935"/>
                    <a:pt x="111152" y="406666"/>
                    <a:pt x="101323" y="405396"/>
                  </a:cubicBezTo>
                  <a:cubicBezTo>
                    <a:pt x="95425" y="404126"/>
                    <a:pt x="89527" y="402856"/>
                    <a:pt x="83956" y="401585"/>
                  </a:cubicBezTo>
                  <a:cubicBezTo>
                    <a:pt x="73471" y="400316"/>
                    <a:pt x="62986" y="399046"/>
                    <a:pt x="48260" y="399046"/>
                  </a:cubicBezTo>
                  <a:cubicBezTo>
                    <a:pt x="38100" y="399046"/>
                    <a:pt x="29210" y="399046"/>
                    <a:pt x="19050" y="397776"/>
                  </a:cubicBezTo>
                  <a:cubicBezTo>
                    <a:pt x="10160" y="396506"/>
                    <a:pt x="5080" y="390156"/>
                    <a:pt x="7620" y="381266"/>
                  </a:cubicBezTo>
                  <a:cubicBezTo>
                    <a:pt x="16510" y="349609"/>
                    <a:pt x="12700" y="343901"/>
                    <a:pt x="11430" y="337964"/>
                  </a:cubicBezTo>
                  <a:cubicBezTo>
                    <a:pt x="10160" y="325863"/>
                    <a:pt x="6350" y="313990"/>
                    <a:pt x="7620" y="301888"/>
                  </a:cubicBezTo>
                  <a:cubicBezTo>
                    <a:pt x="5080" y="286818"/>
                    <a:pt x="0" y="100272"/>
                    <a:pt x="7620" y="84974"/>
                  </a:cubicBezTo>
                  <a:cubicBezTo>
                    <a:pt x="8890" y="82005"/>
                    <a:pt x="7620" y="78809"/>
                    <a:pt x="8890" y="75841"/>
                  </a:cubicBezTo>
                  <a:cubicBezTo>
                    <a:pt x="10160" y="71046"/>
                    <a:pt x="12700" y="6579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4794" y="30480"/>
                    <a:pt x="60037" y="29210"/>
                  </a:cubicBezTo>
                  <a:cubicBezTo>
                    <a:pt x="68884" y="25400"/>
                    <a:pt x="77731" y="22860"/>
                    <a:pt x="86905" y="20320"/>
                  </a:cubicBezTo>
                  <a:cubicBezTo>
                    <a:pt x="93131" y="17780"/>
                    <a:pt x="99357" y="16510"/>
                    <a:pt x="105255" y="13970"/>
                  </a:cubicBezTo>
                  <a:cubicBezTo>
                    <a:pt x="111152" y="11430"/>
                    <a:pt x="117378" y="8890"/>
                    <a:pt x="123276" y="8890"/>
                  </a:cubicBezTo>
                  <a:cubicBezTo>
                    <a:pt x="129829" y="7620"/>
                    <a:pt x="136383" y="10160"/>
                    <a:pt x="142936" y="8890"/>
                  </a:cubicBezTo>
                  <a:cubicBezTo>
                    <a:pt x="151127" y="8890"/>
                    <a:pt x="299559" y="6350"/>
                    <a:pt x="307751" y="5080"/>
                  </a:cubicBezTo>
                  <a:cubicBezTo>
                    <a:pt x="315615" y="3810"/>
                    <a:pt x="323479" y="2540"/>
                    <a:pt x="331670" y="2540"/>
                  </a:cubicBezTo>
                  <a:cubicBezTo>
                    <a:pt x="345105" y="1270"/>
                    <a:pt x="358211" y="0"/>
                    <a:pt x="371645" y="0"/>
                  </a:cubicBezTo>
                  <a:cubicBezTo>
                    <a:pt x="377216" y="0"/>
                    <a:pt x="383114" y="2540"/>
                    <a:pt x="388684" y="2540"/>
                  </a:cubicBezTo>
                  <a:cubicBezTo>
                    <a:pt x="404084" y="3810"/>
                    <a:pt x="419812" y="5080"/>
                    <a:pt x="435212" y="7620"/>
                  </a:cubicBezTo>
                  <a:cubicBezTo>
                    <a:pt x="443404" y="8890"/>
                    <a:pt x="451595" y="12700"/>
                    <a:pt x="459787" y="16510"/>
                  </a:cubicBezTo>
                  <a:cubicBezTo>
                    <a:pt x="461753" y="16510"/>
                    <a:pt x="463719" y="16510"/>
                    <a:pt x="465357" y="16510"/>
                  </a:cubicBezTo>
                  <a:cubicBezTo>
                    <a:pt x="472933" y="17780"/>
                    <a:pt x="481823" y="20320"/>
                    <a:pt x="491983" y="21590"/>
                  </a:cubicBezTo>
                  <a:close/>
                  <a:moveTo>
                    <a:pt x="502143" y="393966"/>
                  </a:moveTo>
                  <a:cubicBezTo>
                    <a:pt x="503413" y="377456"/>
                    <a:pt x="504683" y="364756"/>
                    <a:pt x="504683" y="352056"/>
                  </a:cubicBezTo>
                  <a:cubicBezTo>
                    <a:pt x="503413" y="337051"/>
                    <a:pt x="502143" y="324949"/>
                    <a:pt x="502143" y="311935"/>
                  </a:cubicBezTo>
                  <a:cubicBezTo>
                    <a:pt x="502143" y="305998"/>
                    <a:pt x="504683" y="300061"/>
                    <a:pt x="503413" y="294125"/>
                  </a:cubicBezTo>
                  <a:cubicBezTo>
                    <a:pt x="503413" y="288645"/>
                    <a:pt x="502143" y="282937"/>
                    <a:pt x="500873" y="277457"/>
                  </a:cubicBezTo>
                  <a:cubicBezTo>
                    <a:pt x="495793" y="269008"/>
                    <a:pt x="484363" y="94107"/>
                    <a:pt x="484363" y="85659"/>
                  </a:cubicBezTo>
                  <a:cubicBezTo>
                    <a:pt x="481823" y="78580"/>
                    <a:pt x="479283" y="71274"/>
                    <a:pt x="476743" y="63500"/>
                  </a:cubicBezTo>
                  <a:cubicBezTo>
                    <a:pt x="475473" y="44450"/>
                    <a:pt x="474203" y="43180"/>
                    <a:pt x="464374" y="41910"/>
                  </a:cubicBezTo>
                  <a:cubicBezTo>
                    <a:pt x="463391" y="41910"/>
                    <a:pt x="462736" y="41910"/>
                    <a:pt x="461753" y="40640"/>
                  </a:cubicBezTo>
                  <a:cubicBezTo>
                    <a:pt x="453561" y="36830"/>
                    <a:pt x="445042" y="31750"/>
                    <a:pt x="436850" y="30480"/>
                  </a:cubicBezTo>
                  <a:cubicBezTo>
                    <a:pt x="416863" y="26670"/>
                    <a:pt x="396548" y="25400"/>
                    <a:pt x="376560" y="22860"/>
                  </a:cubicBezTo>
                  <a:cubicBezTo>
                    <a:pt x="373611" y="22860"/>
                    <a:pt x="370335" y="22860"/>
                    <a:pt x="367386" y="22860"/>
                  </a:cubicBezTo>
                  <a:cubicBezTo>
                    <a:pt x="362471" y="22860"/>
                    <a:pt x="357556" y="22860"/>
                    <a:pt x="352968" y="22860"/>
                  </a:cubicBezTo>
                  <a:cubicBezTo>
                    <a:pt x="342483" y="22860"/>
                    <a:pt x="331998" y="22860"/>
                    <a:pt x="321840" y="24130"/>
                  </a:cubicBezTo>
                  <a:cubicBezTo>
                    <a:pt x="312993" y="25400"/>
                    <a:pt x="163906" y="29210"/>
                    <a:pt x="155059" y="29210"/>
                  </a:cubicBezTo>
                  <a:cubicBezTo>
                    <a:pt x="140642" y="29210"/>
                    <a:pt x="126225" y="26670"/>
                    <a:pt x="111808" y="33020"/>
                  </a:cubicBezTo>
                  <a:cubicBezTo>
                    <a:pt x="104272" y="36830"/>
                    <a:pt x="97063" y="36830"/>
                    <a:pt x="89854" y="38100"/>
                  </a:cubicBezTo>
                  <a:cubicBezTo>
                    <a:pt x="77403" y="41910"/>
                    <a:pt x="64952" y="45720"/>
                    <a:pt x="49530" y="50800"/>
                  </a:cubicBezTo>
                  <a:cubicBezTo>
                    <a:pt x="36830" y="50800"/>
                    <a:pt x="34290" y="53340"/>
                    <a:pt x="33020" y="65109"/>
                  </a:cubicBezTo>
                  <a:cubicBezTo>
                    <a:pt x="31750" y="69219"/>
                    <a:pt x="31750" y="73329"/>
                    <a:pt x="30480" y="77439"/>
                  </a:cubicBezTo>
                  <a:cubicBezTo>
                    <a:pt x="29210" y="84289"/>
                    <a:pt x="26670" y="90910"/>
                    <a:pt x="25400" y="97760"/>
                  </a:cubicBezTo>
                  <a:cubicBezTo>
                    <a:pt x="20320" y="105067"/>
                    <a:pt x="26670" y="283622"/>
                    <a:pt x="29210" y="290928"/>
                  </a:cubicBezTo>
                  <a:cubicBezTo>
                    <a:pt x="29210" y="298691"/>
                    <a:pt x="29210" y="306683"/>
                    <a:pt x="30480" y="314446"/>
                  </a:cubicBezTo>
                  <a:cubicBezTo>
                    <a:pt x="30480" y="320155"/>
                    <a:pt x="33020" y="325863"/>
                    <a:pt x="33020" y="331571"/>
                  </a:cubicBezTo>
                  <a:cubicBezTo>
                    <a:pt x="33020" y="337736"/>
                    <a:pt x="33020" y="343901"/>
                    <a:pt x="31750" y="352056"/>
                  </a:cubicBezTo>
                  <a:cubicBezTo>
                    <a:pt x="31750" y="355866"/>
                    <a:pt x="31750" y="358406"/>
                    <a:pt x="31750" y="362216"/>
                  </a:cubicBezTo>
                  <a:cubicBezTo>
                    <a:pt x="31750" y="372376"/>
                    <a:pt x="35560" y="376186"/>
                    <a:pt x="44450" y="376186"/>
                  </a:cubicBezTo>
                  <a:cubicBezTo>
                    <a:pt x="55450" y="376186"/>
                    <a:pt x="60037" y="377456"/>
                    <a:pt x="64297" y="377456"/>
                  </a:cubicBezTo>
                  <a:cubicBezTo>
                    <a:pt x="70522" y="377456"/>
                    <a:pt x="77075" y="374916"/>
                    <a:pt x="83301" y="377456"/>
                  </a:cubicBezTo>
                  <a:cubicBezTo>
                    <a:pt x="93459" y="381266"/>
                    <a:pt x="103616" y="383806"/>
                    <a:pt x="113774" y="382536"/>
                  </a:cubicBezTo>
                  <a:cubicBezTo>
                    <a:pt x="120327" y="381266"/>
                    <a:pt x="126553" y="383806"/>
                    <a:pt x="133106" y="383806"/>
                  </a:cubicBezTo>
                  <a:cubicBezTo>
                    <a:pt x="142608" y="383806"/>
                    <a:pt x="152110" y="382536"/>
                    <a:pt x="161613" y="383806"/>
                  </a:cubicBezTo>
                  <a:cubicBezTo>
                    <a:pt x="175702" y="385076"/>
                    <a:pt x="330360" y="374916"/>
                    <a:pt x="344777" y="377456"/>
                  </a:cubicBezTo>
                  <a:cubicBezTo>
                    <a:pt x="351003" y="378726"/>
                    <a:pt x="357228" y="379996"/>
                    <a:pt x="363126" y="379996"/>
                  </a:cubicBezTo>
                  <a:cubicBezTo>
                    <a:pt x="373939" y="382536"/>
                    <a:pt x="384424" y="378726"/>
                    <a:pt x="395237" y="382536"/>
                  </a:cubicBezTo>
                  <a:cubicBezTo>
                    <a:pt x="404084" y="385076"/>
                    <a:pt x="412931" y="385076"/>
                    <a:pt x="421778" y="387616"/>
                  </a:cubicBezTo>
                  <a:cubicBezTo>
                    <a:pt x="434885" y="391426"/>
                    <a:pt x="447991" y="393966"/>
                    <a:pt x="461098" y="395236"/>
                  </a:cubicBezTo>
                  <a:cubicBezTo>
                    <a:pt x="466013" y="395236"/>
                    <a:pt x="481823" y="393966"/>
                    <a:pt x="502143" y="393966"/>
                  </a:cubicBezTo>
                  <a:close/>
                </a:path>
              </a:pathLst>
            </a:custGeom>
            <a:solidFill>
              <a:srgbClr val="252627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444987" y="5899585"/>
            <a:ext cx="1129028" cy="544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3911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65371" y="5636149"/>
            <a:ext cx="7393929" cy="96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The college consulting industry is oversaturated in East Asia - and the quality of firms is questionable 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444987" y="7141015"/>
            <a:ext cx="1129028" cy="896875"/>
            <a:chOff x="0" y="0"/>
            <a:chExt cx="519923" cy="41301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0160" y="16510"/>
              <a:ext cx="497063" cy="385076"/>
            </a:xfrm>
            <a:custGeom>
              <a:avLst/>
              <a:gdLst/>
              <a:ahLst/>
              <a:cxnLst/>
              <a:rect r="r" b="b" t="t" l="l"/>
              <a:pathLst>
                <a:path h="385076" w="497063">
                  <a:moveTo>
                    <a:pt x="497063" y="385076"/>
                  </a:moveTo>
                  <a:lnTo>
                    <a:pt x="0" y="377456"/>
                  </a:lnTo>
                  <a:lnTo>
                    <a:pt x="0" y="146781"/>
                  </a:lnTo>
                  <a:lnTo>
                    <a:pt x="17780" y="19050"/>
                  </a:lnTo>
                  <a:lnTo>
                    <a:pt x="245614" y="0"/>
                  </a:lnTo>
                  <a:lnTo>
                    <a:pt x="478013" y="5080"/>
                  </a:ln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-3810" y="0"/>
              <a:ext cx="526273" cy="411746"/>
            </a:xfrm>
            <a:custGeom>
              <a:avLst/>
              <a:gdLst/>
              <a:ahLst/>
              <a:cxnLst/>
              <a:rect r="r" b="b" t="t" l="l"/>
              <a:pathLst>
                <a:path h="411746" w="526273">
                  <a:moveTo>
                    <a:pt x="491983" y="21590"/>
                  </a:moveTo>
                  <a:cubicBezTo>
                    <a:pt x="493253" y="34290"/>
                    <a:pt x="493253" y="44450"/>
                    <a:pt x="494523" y="54610"/>
                  </a:cubicBezTo>
                  <a:cubicBezTo>
                    <a:pt x="497063" y="68762"/>
                    <a:pt x="498333" y="75156"/>
                    <a:pt x="500873" y="81320"/>
                  </a:cubicBezTo>
                  <a:cubicBezTo>
                    <a:pt x="500873" y="90225"/>
                    <a:pt x="513573" y="265812"/>
                    <a:pt x="519923" y="274717"/>
                  </a:cubicBezTo>
                  <a:cubicBezTo>
                    <a:pt x="526273" y="288188"/>
                    <a:pt x="522463" y="301888"/>
                    <a:pt x="522463" y="315360"/>
                  </a:cubicBezTo>
                  <a:cubicBezTo>
                    <a:pt x="522463" y="327233"/>
                    <a:pt x="523733" y="338193"/>
                    <a:pt x="525003" y="350785"/>
                  </a:cubicBezTo>
                  <a:cubicBezTo>
                    <a:pt x="525003" y="372376"/>
                    <a:pt x="525003" y="386346"/>
                    <a:pt x="525003" y="410476"/>
                  </a:cubicBezTo>
                  <a:cubicBezTo>
                    <a:pt x="502143" y="410476"/>
                    <a:pt x="481823" y="411746"/>
                    <a:pt x="465357" y="410476"/>
                  </a:cubicBezTo>
                  <a:cubicBezTo>
                    <a:pt x="444059" y="405396"/>
                    <a:pt x="422433" y="411746"/>
                    <a:pt x="401135" y="406666"/>
                  </a:cubicBezTo>
                  <a:cubicBezTo>
                    <a:pt x="388356" y="402856"/>
                    <a:pt x="375905" y="405396"/>
                    <a:pt x="363126" y="402856"/>
                  </a:cubicBezTo>
                  <a:cubicBezTo>
                    <a:pt x="357228" y="401585"/>
                    <a:pt x="351330" y="400316"/>
                    <a:pt x="345432" y="399046"/>
                  </a:cubicBezTo>
                  <a:cubicBezTo>
                    <a:pt x="341828" y="399046"/>
                    <a:pt x="338551" y="400316"/>
                    <a:pt x="334947" y="400316"/>
                  </a:cubicBezTo>
                  <a:cubicBezTo>
                    <a:pt x="325772" y="399046"/>
                    <a:pt x="300542" y="400316"/>
                    <a:pt x="291368" y="399046"/>
                  </a:cubicBezTo>
                  <a:cubicBezTo>
                    <a:pt x="284814" y="397776"/>
                    <a:pt x="153749" y="406666"/>
                    <a:pt x="147196" y="405396"/>
                  </a:cubicBezTo>
                  <a:cubicBezTo>
                    <a:pt x="145557" y="405396"/>
                    <a:pt x="143591" y="406666"/>
                    <a:pt x="141953" y="406666"/>
                  </a:cubicBezTo>
                  <a:cubicBezTo>
                    <a:pt x="138021" y="406666"/>
                    <a:pt x="134417" y="407935"/>
                    <a:pt x="130485" y="407935"/>
                  </a:cubicBezTo>
                  <a:cubicBezTo>
                    <a:pt x="120655" y="407935"/>
                    <a:pt x="111152" y="406666"/>
                    <a:pt x="101323" y="405396"/>
                  </a:cubicBezTo>
                  <a:cubicBezTo>
                    <a:pt x="95425" y="404126"/>
                    <a:pt x="89527" y="402856"/>
                    <a:pt x="83956" y="401585"/>
                  </a:cubicBezTo>
                  <a:cubicBezTo>
                    <a:pt x="73471" y="400316"/>
                    <a:pt x="62986" y="399046"/>
                    <a:pt x="48260" y="399046"/>
                  </a:cubicBezTo>
                  <a:cubicBezTo>
                    <a:pt x="38100" y="399046"/>
                    <a:pt x="29210" y="399046"/>
                    <a:pt x="19050" y="397776"/>
                  </a:cubicBezTo>
                  <a:cubicBezTo>
                    <a:pt x="10160" y="396506"/>
                    <a:pt x="5080" y="390156"/>
                    <a:pt x="7620" y="381266"/>
                  </a:cubicBezTo>
                  <a:cubicBezTo>
                    <a:pt x="16510" y="349609"/>
                    <a:pt x="12700" y="343901"/>
                    <a:pt x="11430" y="337964"/>
                  </a:cubicBezTo>
                  <a:cubicBezTo>
                    <a:pt x="10160" y="325863"/>
                    <a:pt x="6350" y="313990"/>
                    <a:pt x="7620" y="301888"/>
                  </a:cubicBezTo>
                  <a:cubicBezTo>
                    <a:pt x="5080" y="286818"/>
                    <a:pt x="0" y="100272"/>
                    <a:pt x="7620" y="84974"/>
                  </a:cubicBezTo>
                  <a:cubicBezTo>
                    <a:pt x="8890" y="82005"/>
                    <a:pt x="7620" y="78809"/>
                    <a:pt x="8890" y="75841"/>
                  </a:cubicBezTo>
                  <a:cubicBezTo>
                    <a:pt x="10160" y="71046"/>
                    <a:pt x="12700" y="6579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4794" y="30480"/>
                    <a:pt x="60037" y="29210"/>
                  </a:cubicBezTo>
                  <a:cubicBezTo>
                    <a:pt x="68884" y="25400"/>
                    <a:pt x="77731" y="22860"/>
                    <a:pt x="86905" y="20320"/>
                  </a:cubicBezTo>
                  <a:cubicBezTo>
                    <a:pt x="93131" y="17780"/>
                    <a:pt x="99357" y="16510"/>
                    <a:pt x="105255" y="13970"/>
                  </a:cubicBezTo>
                  <a:cubicBezTo>
                    <a:pt x="111152" y="11430"/>
                    <a:pt x="117378" y="8890"/>
                    <a:pt x="123276" y="8890"/>
                  </a:cubicBezTo>
                  <a:cubicBezTo>
                    <a:pt x="129829" y="7620"/>
                    <a:pt x="136383" y="10160"/>
                    <a:pt x="142936" y="8890"/>
                  </a:cubicBezTo>
                  <a:cubicBezTo>
                    <a:pt x="151127" y="8890"/>
                    <a:pt x="299559" y="6350"/>
                    <a:pt x="307751" y="5080"/>
                  </a:cubicBezTo>
                  <a:cubicBezTo>
                    <a:pt x="315615" y="3810"/>
                    <a:pt x="323479" y="2540"/>
                    <a:pt x="331670" y="2540"/>
                  </a:cubicBezTo>
                  <a:cubicBezTo>
                    <a:pt x="345105" y="1270"/>
                    <a:pt x="358211" y="0"/>
                    <a:pt x="371645" y="0"/>
                  </a:cubicBezTo>
                  <a:cubicBezTo>
                    <a:pt x="377216" y="0"/>
                    <a:pt x="383114" y="2540"/>
                    <a:pt x="388684" y="2540"/>
                  </a:cubicBezTo>
                  <a:cubicBezTo>
                    <a:pt x="404084" y="3810"/>
                    <a:pt x="419812" y="5080"/>
                    <a:pt x="435212" y="7620"/>
                  </a:cubicBezTo>
                  <a:cubicBezTo>
                    <a:pt x="443404" y="8890"/>
                    <a:pt x="451595" y="12700"/>
                    <a:pt x="459787" y="16510"/>
                  </a:cubicBezTo>
                  <a:cubicBezTo>
                    <a:pt x="461753" y="16510"/>
                    <a:pt x="463719" y="16510"/>
                    <a:pt x="465357" y="16510"/>
                  </a:cubicBezTo>
                  <a:cubicBezTo>
                    <a:pt x="472933" y="17780"/>
                    <a:pt x="481823" y="20320"/>
                    <a:pt x="491983" y="21590"/>
                  </a:cubicBezTo>
                  <a:close/>
                  <a:moveTo>
                    <a:pt x="502143" y="393966"/>
                  </a:moveTo>
                  <a:cubicBezTo>
                    <a:pt x="503413" y="377456"/>
                    <a:pt x="504683" y="364756"/>
                    <a:pt x="504683" y="352056"/>
                  </a:cubicBezTo>
                  <a:cubicBezTo>
                    <a:pt x="503413" y="337051"/>
                    <a:pt x="502143" y="324949"/>
                    <a:pt x="502143" y="311935"/>
                  </a:cubicBezTo>
                  <a:cubicBezTo>
                    <a:pt x="502143" y="305998"/>
                    <a:pt x="504683" y="300061"/>
                    <a:pt x="503413" y="294125"/>
                  </a:cubicBezTo>
                  <a:cubicBezTo>
                    <a:pt x="503413" y="288645"/>
                    <a:pt x="502143" y="282937"/>
                    <a:pt x="500873" y="277457"/>
                  </a:cubicBezTo>
                  <a:cubicBezTo>
                    <a:pt x="495793" y="269008"/>
                    <a:pt x="484363" y="94107"/>
                    <a:pt x="484363" y="85659"/>
                  </a:cubicBezTo>
                  <a:cubicBezTo>
                    <a:pt x="481823" y="78580"/>
                    <a:pt x="479283" y="71274"/>
                    <a:pt x="476743" y="63500"/>
                  </a:cubicBezTo>
                  <a:cubicBezTo>
                    <a:pt x="475473" y="44450"/>
                    <a:pt x="474203" y="43180"/>
                    <a:pt x="464374" y="41910"/>
                  </a:cubicBezTo>
                  <a:cubicBezTo>
                    <a:pt x="463391" y="41910"/>
                    <a:pt x="462736" y="41910"/>
                    <a:pt x="461753" y="40640"/>
                  </a:cubicBezTo>
                  <a:cubicBezTo>
                    <a:pt x="453561" y="36830"/>
                    <a:pt x="445042" y="31750"/>
                    <a:pt x="436850" y="30480"/>
                  </a:cubicBezTo>
                  <a:cubicBezTo>
                    <a:pt x="416863" y="26670"/>
                    <a:pt x="396548" y="25400"/>
                    <a:pt x="376560" y="22860"/>
                  </a:cubicBezTo>
                  <a:cubicBezTo>
                    <a:pt x="373611" y="22860"/>
                    <a:pt x="370335" y="22860"/>
                    <a:pt x="367386" y="22860"/>
                  </a:cubicBezTo>
                  <a:cubicBezTo>
                    <a:pt x="362471" y="22860"/>
                    <a:pt x="357556" y="22860"/>
                    <a:pt x="352968" y="22860"/>
                  </a:cubicBezTo>
                  <a:cubicBezTo>
                    <a:pt x="342483" y="22860"/>
                    <a:pt x="331998" y="22860"/>
                    <a:pt x="321840" y="24130"/>
                  </a:cubicBezTo>
                  <a:cubicBezTo>
                    <a:pt x="312993" y="25400"/>
                    <a:pt x="163906" y="29210"/>
                    <a:pt x="155059" y="29210"/>
                  </a:cubicBezTo>
                  <a:cubicBezTo>
                    <a:pt x="140642" y="29210"/>
                    <a:pt x="126225" y="26670"/>
                    <a:pt x="111808" y="33020"/>
                  </a:cubicBezTo>
                  <a:cubicBezTo>
                    <a:pt x="104272" y="36830"/>
                    <a:pt x="97063" y="36830"/>
                    <a:pt x="89854" y="38100"/>
                  </a:cubicBezTo>
                  <a:cubicBezTo>
                    <a:pt x="77403" y="41910"/>
                    <a:pt x="64952" y="45720"/>
                    <a:pt x="49530" y="50800"/>
                  </a:cubicBezTo>
                  <a:cubicBezTo>
                    <a:pt x="36830" y="50800"/>
                    <a:pt x="34290" y="53340"/>
                    <a:pt x="33020" y="65109"/>
                  </a:cubicBezTo>
                  <a:cubicBezTo>
                    <a:pt x="31750" y="69219"/>
                    <a:pt x="31750" y="73329"/>
                    <a:pt x="30480" y="77439"/>
                  </a:cubicBezTo>
                  <a:cubicBezTo>
                    <a:pt x="29210" y="84289"/>
                    <a:pt x="26670" y="90910"/>
                    <a:pt x="25400" y="97760"/>
                  </a:cubicBezTo>
                  <a:cubicBezTo>
                    <a:pt x="20320" y="105067"/>
                    <a:pt x="26670" y="283622"/>
                    <a:pt x="29210" y="290928"/>
                  </a:cubicBezTo>
                  <a:cubicBezTo>
                    <a:pt x="29210" y="298691"/>
                    <a:pt x="29210" y="306683"/>
                    <a:pt x="30480" y="314446"/>
                  </a:cubicBezTo>
                  <a:cubicBezTo>
                    <a:pt x="30480" y="320155"/>
                    <a:pt x="33020" y="325863"/>
                    <a:pt x="33020" y="331571"/>
                  </a:cubicBezTo>
                  <a:cubicBezTo>
                    <a:pt x="33020" y="337736"/>
                    <a:pt x="33020" y="343901"/>
                    <a:pt x="31750" y="352056"/>
                  </a:cubicBezTo>
                  <a:cubicBezTo>
                    <a:pt x="31750" y="355866"/>
                    <a:pt x="31750" y="358406"/>
                    <a:pt x="31750" y="362216"/>
                  </a:cubicBezTo>
                  <a:cubicBezTo>
                    <a:pt x="31750" y="372376"/>
                    <a:pt x="35560" y="376186"/>
                    <a:pt x="44450" y="376186"/>
                  </a:cubicBezTo>
                  <a:cubicBezTo>
                    <a:pt x="55450" y="376186"/>
                    <a:pt x="60037" y="377456"/>
                    <a:pt x="64297" y="377456"/>
                  </a:cubicBezTo>
                  <a:cubicBezTo>
                    <a:pt x="70522" y="377456"/>
                    <a:pt x="77075" y="374916"/>
                    <a:pt x="83301" y="377456"/>
                  </a:cubicBezTo>
                  <a:cubicBezTo>
                    <a:pt x="93459" y="381266"/>
                    <a:pt x="103616" y="383806"/>
                    <a:pt x="113774" y="382536"/>
                  </a:cubicBezTo>
                  <a:cubicBezTo>
                    <a:pt x="120327" y="381266"/>
                    <a:pt x="126553" y="383806"/>
                    <a:pt x="133106" y="383806"/>
                  </a:cubicBezTo>
                  <a:cubicBezTo>
                    <a:pt x="142608" y="383806"/>
                    <a:pt x="152110" y="382536"/>
                    <a:pt x="161613" y="383806"/>
                  </a:cubicBezTo>
                  <a:cubicBezTo>
                    <a:pt x="175702" y="385076"/>
                    <a:pt x="330360" y="374916"/>
                    <a:pt x="344777" y="377456"/>
                  </a:cubicBezTo>
                  <a:cubicBezTo>
                    <a:pt x="351003" y="378726"/>
                    <a:pt x="357228" y="379996"/>
                    <a:pt x="363126" y="379996"/>
                  </a:cubicBezTo>
                  <a:cubicBezTo>
                    <a:pt x="373939" y="382536"/>
                    <a:pt x="384424" y="378726"/>
                    <a:pt x="395237" y="382536"/>
                  </a:cubicBezTo>
                  <a:cubicBezTo>
                    <a:pt x="404084" y="385076"/>
                    <a:pt x="412931" y="385076"/>
                    <a:pt x="421778" y="387616"/>
                  </a:cubicBezTo>
                  <a:cubicBezTo>
                    <a:pt x="434885" y="391426"/>
                    <a:pt x="447991" y="393966"/>
                    <a:pt x="461098" y="395236"/>
                  </a:cubicBezTo>
                  <a:cubicBezTo>
                    <a:pt x="466013" y="395236"/>
                    <a:pt x="481823" y="393966"/>
                    <a:pt x="502143" y="393966"/>
                  </a:cubicBezTo>
                  <a:close/>
                </a:path>
              </a:pathLst>
            </a:custGeom>
            <a:solidFill>
              <a:srgbClr val="252627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8444987" y="7341206"/>
            <a:ext cx="1129028" cy="544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3911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65371" y="7077770"/>
            <a:ext cx="7393929" cy="96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Even for domestic students, the quality of counsellors is unreliable - not PERSONALIZED!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444987" y="8582636"/>
            <a:ext cx="1129028" cy="896875"/>
            <a:chOff x="0" y="0"/>
            <a:chExt cx="519923" cy="41301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0160" y="16510"/>
              <a:ext cx="497063" cy="385076"/>
            </a:xfrm>
            <a:custGeom>
              <a:avLst/>
              <a:gdLst/>
              <a:ahLst/>
              <a:cxnLst/>
              <a:rect r="r" b="b" t="t" l="l"/>
              <a:pathLst>
                <a:path h="385076" w="497063">
                  <a:moveTo>
                    <a:pt x="497063" y="385076"/>
                  </a:moveTo>
                  <a:lnTo>
                    <a:pt x="0" y="377456"/>
                  </a:lnTo>
                  <a:lnTo>
                    <a:pt x="0" y="146781"/>
                  </a:lnTo>
                  <a:lnTo>
                    <a:pt x="17780" y="19050"/>
                  </a:lnTo>
                  <a:lnTo>
                    <a:pt x="245614" y="0"/>
                  </a:lnTo>
                  <a:lnTo>
                    <a:pt x="478013" y="5080"/>
                  </a:ln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-3810" y="0"/>
              <a:ext cx="526273" cy="411746"/>
            </a:xfrm>
            <a:custGeom>
              <a:avLst/>
              <a:gdLst/>
              <a:ahLst/>
              <a:cxnLst/>
              <a:rect r="r" b="b" t="t" l="l"/>
              <a:pathLst>
                <a:path h="411746" w="526273">
                  <a:moveTo>
                    <a:pt x="491983" y="21590"/>
                  </a:moveTo>
                  <a:cubicBezTo>
                    <a:pt x="493253" y="34290"/>
                    <a:pt x="493253" y="44450"/>
                    <a:pt x="494523" y="54610"/>
                  </a:cubicBezTo>
                  <a:cubicBezTo>
                    <a:pt x="497063" y="68762"/>
                    <a:pt x="498333" y="75156"/>
                    <a:pt x="500873" y="81320"/>
                  </a:cubicBezTo>
                  <a:cubicBezTo>
                    <a:pt x="500873" y="90225"/>
                    <a:pt x="513573" y="265812"/>
                    <a:pt x="519923" y="274717"/>
                  </a:cubicBezTo>
                  <a:cubicBezTo>
                    <a:pt x="526273" y="288188"/>
                    <a:pt x="522463" y="301888"/>
                    <a:pt x="522463" y="315360"/>
                  </a:cubicBezTo>
                  <a:cubicBezTo>
                    <a:pt x="522463" y="327233"/>
                    <a:pt x="523733" y="338193"/>
                    <a:pt x="525003" y="350785"/>
                  </a:cubicBezTo>
                  <a:cubicBezTo>
                    <a:pt x="525003" y="372376"/>
                    <a:pt x="525003" y="386346"/>
                    <a:pt x="525003" y="410476"/>
                  </a:cubicBezTo>
                  <a:cubicBezTo>
                    <a:pt x="502143" y="410476"/>
                    <a:pt x="481823" y="411746"/>
                    <a:pt x="465357" y="410476"/>
                  </a:cubicBezTo>
                  <a:cubicBezTo>
                    <a:pt x="444059" y="405396"/>
                    <a:pt x="422433" y="411746"/>
                    <a:pt x="401135" y="406666"/>
                  </a:cubicBezTo>
                  <a:cubicBezTo>
                    <a:pt x="388356" y="402856"/>
                    <a:pt x="375905" y="405396"/>
                    <a:pt x="363126" y="402856"/>
                  </a:cubicBezTo>
                  <a:cubicBezTo>
                    <a:pt x="357228" y="401585"/>
                    <a:pt x="351330" y="400316"/>
                    <a:pt x="345432" y="399046"/>
                  </a:cubicBezTo>
                  <a:cubicBezTo>
                    <a:pt x="341828" y="399046"/>
                    <a:pt x="338551" y="400316"/>
                    <a:pt x="334947" y="400316"/>
                  </a:cubicBezTo>
                  <a:cubicBezTo>
                    <a:pt x="325772" y="399046"/>
                    <a:pt x="300542" y="400316"/>
                    <a:pt x="291368" y="399046"/>
                  </a:cubicBezTo>
                  <a:cubicBezTo>
                    <a:pt x="284814" y="397776"/>
                    <a:pt x="153749" y="406666"/>
                    <a:pt x="147196" y="405396"/>
                  </a:cubicBezTo>
                  <a:cubicBezTo>
                    <a:pt x="145557" y="405396"/>
                    <a:pt x="143591" y="406666"/>
                    <a:pt x="141953" y="406666"/>
                  </a:cubicBezTo>
                  <a:cubicBezTo>
                    <a:pt x="138021" y="406666"/>
                    <a:pt x="134417" y="407935"/>
                    <a:pt x="130485" y="407935"/>
                  </a:cubicBezTo>
                  <a:cubicBezTo>
                    <a:pt x="120655" y="407935"/>
                    <a:pt x="111152" y="406666"/>
                    <a:pt x="101323" y="405396"/>
                  </a:cubicBezTo>
                  <a:cubicBezTo>
                    <a:pt x="95425" y="404126"/>
                    <a:pt x="89527" y="402856"/>
                    <a:pt x="83956" y="401585"/>
                  </a:cubicBezTo>
                  <a:cubicBezTo>
                    <a:pt x="73471" y="400316"/>
                    <a:pt x="62986" y="399046"/>
                    <a:pt x="48260" y="399046"/>
                  </a:cubicBezTo>
                  <a:cubicBezTo>
                    <a:pt x="38100" y="399046"/>
                    <a:pt x="29210" y="399046"/>
                    <a:pt x="19050" y="397776"/>
                  </a:cubicBezTo>
                  <a:cubicBezTo>
                    <a:pt x="10160" y="396506"/>
                    <a:pt x="5080" y="390156"/>
                    <a:pt x="7620" y="381266"/>
                  </a:cubicBezTo>
                  <a:cubicBezTo>
                    <a:pt x="16510" y="349609"/>
                    <a:pt x="12700" y="343901"/>
                    <a:pt x="11430" y="337964"/>
                  </a:cubicBezTo>
                  <a:cubicBezTo>
                    <a:pt x="10160" y="325863"/>
                    <a:pt x="6350" y="313990"/>
                    <a:pt x="7620" y="301888"/>
                  </a:cubicBezTo>
                  <a:cubicBezTo>
                    <a:pt x="5080" y="286818"/>
                    <a:pt x="0" y="100272"/>
                    <a:pt x="7620" y="84974"/>
                  </a:cubicBezTo>
                  <a:cubicBezTo>
                    <a:pt x="8890" y="82005"/>
                    <a:pt x="7620" y="78809"/>
                    <a:pt x="8890" y="75841"/>
                  </a:cubicBezTo>
                  <a:cubicBezTo>
                    <a:pt x="10160" y="71046"/>
                    <a:pt x="12700" y="6579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4794" y="30480"/>
                    <a:pt x="60037" y="29210"/>
                  </a:cubicBezTo>
                  <a:cubicBezTo>
                    <a:pt x="68884" y="25400"/>
                    <a:pt x="77731" y="22860"/>
                    <a:pt x="86905" y="20320"/>
                  </a:cubicBezTo>
                  <a:cubicBezTo>
                    <a:pt x="93131" y="17780"/>
                    <a:pt x="99357" y="16510"/>
                    <a:pt x="105255" y="13970"/>
                  </a:cubicBezTo>
                  <a:cubicBezTo>
                    <a:pt x="111152" y="11430"/>
                    <a:pt x="117378" y="8890"/>
                    <a:pt x="123276" y="8890"/>
                  </a:cubicBezTo>
                  <a:cubicBezTo>
                    <a:pt x="129829" y="7620"/>
                    <a:pt x="136383" y="10160"/>
                    <a:pt x="142936" y="8890"/>
                  </a:cubicBezTo>
                  <a:cubicBezTo>
                    <a:pt x="151127" y="8890"/>
                    <a:pt x="299559" y="6350"/>
                    <a:pt x="307751" y="5080"/>
                  </a:cubicBezTo>
                  <a:cubicBezTo>
                    <a:pt x="315615" y="3810"/>
                    <a:pt x="323479" y="2540"/>
                    <a:pt x="331670" y="2540"/>
                  </a:cubicBezTo>
                  <a:cubicBezTo>
                    <a:pt x="345105" y="1270"/>
                    <a:pt x="358211" y="0"/>
                    <a:pt x="371645" y="0"/>
                  </a:cubicBezTo>
                  <a:cubicBezTo>
                    <a:pt x="377216" y="0"/>
                    <a:pt x="383114" y="2540"/>
                    <a:pt x="388684" y="2540"/>
                  </a:cubicBezTo>
                  <a:cubicBezTo>
                    <a:pt x="404084" y="3810"/>
                    <a:pt x="419812" y="5080"/>
                    <a:pt x="435212" y="7620"/>
                  </a:cubicBezTo>
                  <a:cubicBezTo>
                    <a:pt x="443404" y="8890"/>
                    <a:pt x="451595" y="12700"/>
                    <a:pt x="459787" y="16510"/>
                  </a:cubicBezTo>
                  <a:cubicBezTo>
                    <a:pt x="461753" y="16510"/>
                    <a:pt x="463719" y="16510"/>
                    <a:pt x="465357" y="16510"/>
                  </a:cubicBezTo>
                  <a:cubicBezTo>
                    <a:pt x="472933" y="17780"/>
                    <a:pt x="481823" y="20320"/>
                    <a:pt x="491983" y="21590"/>
                  </a:cubicBezTo>
                  <a:close/>
                  <a:moveTo>
                    <a:pt x="502143" y="393966"/>
                  </a:moveTo>
                  <a:cubicBezTo>
                    <a:pt x="503413" y="377456"/>
                    <a:pt x="504683" y="364756"/>
                    <a:pt x="504683" y="352056"/>
                  </a:cubicBezTo>
                  <a:cubicBezTo>
                    <a:pt x="503413" y="337051"/>
                    <a:pt x="502143" y="324949"/>
                    <a:pt x="502143" y="311935"/>
                  </a:cubicBezTo>
                  <a:cubicBezTo>
                    <a:pt x="502143" y="305998"/>
                    <a:pt x="504683" y="300061"/>
                    <a:pt x="503413" y="294125"/>
                  </a:cubicBezTo>
                  <a:cubicBezTo>
                    <a:pt x="503413" y="288645"/>
                    <a:pt x="502143" y="282937"/>
                    <a:pt x="500873" y="277457"/>
                  </a:cubicBezTo>
                  <a:cubicBezTo>
                    <a:pt x="495793" y="269008"/>
                    <a:pt x="484363" y="94107"/>
                    <a:pt x="484363" y="85659"/>
                  </a:cubicBezTo>
                  <a:cubicBezTo>
                    <a:pt x="481823" y="78580"/>
                    <a:pt x="479283" y="71274"/>
                    <a:pt x="476743" y="63500"/>
                  </a:cubicBezTo>
                  <a:cubicBezTo>
                    <a:pt x="475473" y="44450"/>
                    <a:pt x="474203" y="43180"/>
                    <a:pt x="464374" y="41910"/>
                  </a:cubicBezTo>
                  <a:cubicBezTo>
                    <a:pt x="463391" y="41910"/>
                    <a:pt x="462736" y="41910"/>
                    <a:pt x="461753" y="40640"/>
                  </a:cubicBezTo>
                  <a:cubicBezTo>
                    <a:pt x="453561" y="36830"/>
                    <a:pt x="445042" y="31750"/>
                    <a:pt x="436850" y="30480"/>
                  </a:cubicBezTo>
                  <a:cubicBezTo>
                    <a:pt x="416863" y="26670"/>
                    <a:pt x="396548" y="25400"/>
                    <a:pt x="376560" y="22860"/>
                  </a:cubicBezTo>
                  <a:cubicBezTo>
                    <a:pt x="373611" y="22860"/>
                    <a:pt x="370335" y="22860"/>
                    <a:pt x="367386" y="22860"/>
                  </a:cubicBezTo>
                  <a:cubicBezTo>
                    <a:pt x="362471" y="22860"/>
                    <a:pt x="357556" y="22860"/>
                    <a:pt x="352968" y="22860"/>
                  </a:cubicBezTo>
                  <a:cubicBezTo>
                    <a:pt x="342483" y="22860"/>
                    <a:pt x="331998" y="22860"/>
                    <a:pt x="321840" y="24130"/>
                  </a:cubicBezTo>
                  <a:cubicBezTo>
                    <a:pt x="312993" y="25400"/>
                    <a:pt x="163906" y="29210"/>
                    <a:pt x="155059" y="29210"/>
                  </a:cubicBezTo>
                  <a:cubicBezTo>
                    <a:pt x="140642" y="29210"/>
                    <a:pt x="126225" y="26670"/>
                    <a:pt x="111808" y="33020"/>
                  </a:cubicBezTo>
                  <a:cubicBezTo>
                    <a:pt x="104272" y="36830"/>
                    <a:pt x="97063" y="36830"/>
                    <a:pt x="89854" y="38100"/>
                  </a:cubicBezTo>
                  <a:cubicBezTo>
                    <a:pt x="77403" y="41910"/>
                    <a:pt x="64952" y="45720"/>
                    <a:pt x="49530" y="50800"/>
                  </a:cubicBezTo>
                  <a:cubicBezTo>
                    <a:pt x="36830" y="50800"/>
                    <a:pt x="34290" y="53340"/>
                    <a:pt x="33020" y="65109"/>
                  </a:cubicBezTo>
                  <a:cubicBezTo>
                    <a:pt x="31750" y="69219"/>
                    <a:pt x="31750" y="73329"/>
                    <a:pt x="30480" y="77439"/>
                  </a:cubicBezTo>
                  <a:cubicBezTo>
                    <a:pt x="29210" y="84289"/>
                    <a:pt x="26670" y="90910"/>
                    <a:pt x="25400" y="97760"/>
                  </a:cubicBezTo>
                  <a:cubicBezTo>
                    <a:pt x="20320" y="105067"/>
                    <a:pt x="26670" y="283622"/>
                    <a:pt x="29210" y="290928"/>
                  </a:cubicBezTo>
                  <a:cubicBezTo>
                    <a:pt x="29210" y="298691"/>
                    <a:pt x="29210" y="306683"/>
                    <a:pt x="30480" y="314446"/>
                  </a:cubicBezTo>
                  <a:cubicBezTo>
                    <a:pt x="30480" y="320155"/>
                    <a:pt x="33020" y="325863"/>
                    <a:pt x="33020" y="331571"/>
                  </a:cubicBezTo>
                  <a:cubicBezTo>
                    <a:pt x="33020" y="337736"/>
                    <a:pt x="33020" y="343901"/>
                    <a:pt x="31750" y="352056"/>
                  </a:cubicBezTo>
                  <a:cubicBezTo>
                    <a:pt x="31750" y="355866"/>
                    <a:pt x="31750" y="358406"/>
                    <a:pt x="31750" y="362216"/>
                  </a:cubicBezTo>
                  <a:cubicBezTo>
                    <a:pt x="31750" y="372376"/>
                    <a:pt x="35560" y="376186"/>
                    <a:pt x="44450" y="376186"/>
                  </a:cubicBezTo>
                  <a:cubicBezTo>
                    <a:pt x="55450" y="376186"/>
                    <a:pt x="60037" y="377456"/>
                    <a:pt x="64297" y="377456"/>
                  </a:cubicBezTo>
                  <a:cubicBezTo>
                    <a:pt x="70522" y="377456"/>
                    <a:pt x="77075" y="374916"/>
                    <a:pt x="83301" y="377456"/>
                  </a:cubicBezTo>
                  <a:cubicBezTo>
                    <a:pt x="93459" y="381266"/>
                    <a:pt x="103616" y="383806"/>
                    <a:pt x="113774" y="382536"/>
                  </a:cubicBezTo>
                  <a:cubicBezTo>
                    <a:pt x="120327" y="381266"/>
                    <a:pt x="126553" y="383806"/>
                    <a:pt x="133106" y="383806"/>
                  </a:cubicBezTo>
                  <a:cubicBezTo>
                    <a:pt x="142608" y="383806"/>
                    <a:pt x="152110" y="382536"/>
                    <a:pt x="161613" y="383806"/>
                  </a:cubicBezTo>
                  <a:cubicBezTo>
                    <a:pt x="175702" y="385076"/>
                    <a:pt x="330360" y="374916"/>
                    <a:pt x="344777" y="377456"/>
                  </a:cubicBezTo>
                  <a:cubicBezTo>
                    <a:pt x="351003" y="378726"/>
                    <a:pt x="357228" y="379996"/>
                    <a:pt x="363126" y="379996"/>
                  </a:cubicBezTo>
                  <a:cubicBezTo>
                    <a:pt x="373939" y="382536"/>
                    <a:pt x="384424" y="378726"/>
                    <a:pt x="395237" y="382536"/>
                  </a:cubicBezTo>
                  <a:cubicBezTo>
                    <a:pt x="404084" y="385076"/>
                    <a:pt x="412931" y="385076"/>
                    <a:pt x="421778" y="387616"/>
                  </a:cubicBezTo>
                  <a:cubicBezTo>
                    <a:pt x="434885" y="391426"/>
                    <a:pt x="447991" y="393966"/>
                    <a:pt x="461098" y="395236"/>
                  </a:cubicBezTo>
                  <a:cubicBezTo>
                    <a:pt x="466013" y="395236"/>
                    <a:pt x="481823" y="393966"/>
                    <a:pt x="502143" y="393966"/>
                  </a:cubicBezTo>
                  <a:close/>
                </a:path>
              </a:pathLst>
            </a:custGeom>
            <a:solidFill>
              <a:srgbClr val="252627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8444987" y="8782827"/>
            <a:ext cx="1129028" cy="544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3911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05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865371" y="8519391"/>
            <a:ext cx="7393929" cy="96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The tools counsellors use to manage data/relationships can be improved 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-1283299" y="-1666590"/>
            <a:ext cx="8090053" cy="13620180"/>
            <a:chOff x="0" y="0"/>
            <a:chExt cx="2130714" cy="358720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130714" cy="3587208"/>
            </a:xfrm>
            <a:custGeom>
              <a:avLst/>
              <a:gdLst/>
              <a:ahLst/>
              <a:cxnLst/>
              <a:rect r="r" b="b" t="t" l="l"/>
              <a:pathLst>
                <a:path h="3587208" w="2130714">
                  <a:moveTo>
                    <a:pt x="0" y="0"/>
                  </a:moveTo>
                  <a:lnTo>
                    <a:pt x="2130714" y="0"/>
                  </a:lnTo>
                  <a:lnTo>
                    <a:pt x="2130714" y="3587208"/>
                  </a:lnTo>
                  <a:lnTo>
                    <a:pt x="0" y="3587208"/>
                  </a:lnTo>
                  <a:close/>
                </a:path>
              </a:pathLst>
            </a:custGeom>
            <a:solidFill>
              <a:srgbClr val="FCCE5D"/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2130714" cy="362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-3449706" y="539453"/>
            <a:ext cx="10256460" cy="9576970"/>
          </a:xfrm>
          <a:custGeom>
            <a:avLst/>
            <a:gdLst/>
            <a:ahLst/>
            <a:cxnLst/>
            <a:rect r="r" b="b" t="t" l="l"/>
            <a:pathLst>
              <a:path h="9576970" w="10256460">
                <a:moveTo>
                  <a:pt x="0" y="0"/>
                </a:moveTo>
                <a:lnTo>
                  <a:pt x="10256460" y="0"/>
                </a:lnTo>
                <a:lnTo>
                  <a:pt x="10256460" y="9576970"/>
                </a:lnTo>
                <a:lnTo>
                  <a:pt x="0" y="9576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8444987" y="1283091"/>
            <a:ext cx="9257300" cy="128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80"/>
              </a:lnSpc>
            </a:pPr>
            <a:r>
              <a:rPr lang="en-US" sz="9307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sUMMARY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6633494" y="-326546"/>
            <a:ext cx="346521" cy="11000925"/>
            <a:chOff x="0" y="0"/>
            <a:chExt cx="462027" cy="14667900"/>
          </a:xfrm>
        </p:grpSpPr>
        <p:sp>
          <p:nvSpPr>
            <p:cNvPr name="Freeform 40" id="40"/>
            <p:cNvSpPr/>
            <p:nvPr/>
          </p:nvSpPr>
          <p:spPr>
            <a:xfrm flipH="false" flipV="false" rot="-5400000">
              <a:off x="-2871170" y="2871170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8"/>
                  </a:lnTo>
                  <a:lnTo>
                    <a:pt x="0" y="30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5400000">
              <a:off x="-2717161" y="5896349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8"/>
                  </a:lnTo>
                  <a:lnTo>
                    <a:pt x="0" y="30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-5400000">
              <a:off x="-2717161" y="11488711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9"/>
                  </a:lnTo>
                  <a:lnTo>
                    <a:pt x="0" y="308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6002" y="-387378"/>
            <a:ext cx="20780004" cy="11061757"/>
            <a:chOff x="0" y="0"/>
            <a:chExt cx="27706672" cy="14749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322997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645993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18645993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9322997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0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283299" y="-1666590"/>
            <a:ext cx="5493463" cy="13620180"/>
            <a:chOff x="0" y="0"/>
            <a:chExt cx="1446838" cy="35872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46838" cy="3587208"/>
            </a:xfrm>
            <a:custGeom>
              <a:avLst/>
              <a:gdLst/>
              <a:ahLst/>
              <a:cxnLst/>
              <a:rect r="r" b="b" t="t" l="l"/>
              <a:pathLst>
                <a:path h="3587208" w="1446838">
                  <a:moveTo>
                    <a:pt x="0" y="0"/>
                  </a:moveTo>
                  <a:lnTo>
                    <a:pt x="1446838" y="0"/>
                  </a:lnTo>
                  <a:lnTo>
                    <a:pt x="1446838" y="3587208"/>
                  </a:lnTo>
                  <a:lnTo>
                    <a:pt x="0" y="3587208"/>
                  </a:lnTo>
                  <a:close/>
                </a:path>
              </a:pathLst>
            </a:custGeom>
            <a:solidFill>
              <a:srgbClr val="FCCE5D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46838" cy="362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036904" y="-356962"/>
            <a:ext cx="346521" cy="11000925"/>
            <a:chOff x="0" y="0"/>
            <a:chExt cx="462027" cy="14667900"/>
          </a:xfrm>
        </p:grpSpPr>
        <p:sp>
          <p:nvSpPr>
            <p:cNvPr name="Freeform 13" id="13"/>
            <p:cNvSpPr/>
            <p:nvPr/>
          </p:nvSpPr>
          <p:spPr>
            <a:xfrm flipH="false" flipV="false" rot="-5400000">
              <a:off x="-2871170" y="2871170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8"/>
                  </a:lnTo>
                  <a:lnTo>
                    <a:pt x="0" y="30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5400000">
              <a:off x="-2717161" y="5896349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8"/>
                  </a:lnTo>
                  <a:lnTo>
                    <a:pt x="0" y="30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5400000">
              <a:off x="-2717161" y="11488711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9"/>
                  </a:lnTo>
                  <a:lnTo>
                    <a:pt x="0" y="308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-1283299" y="321583"/>
            <a:ext cx="5783925" cy="6489677"/>
          </a:xfrm>
          <a:custGeom>
            <a:avLst/>
            <a:gdLst/>
            <a:ahLst/>
            <a:cxnLst/>
            <a:rect r="r" b="b" t="t" l="l"/>
            <a:pathLst>
              <a:path h="6489677" w="5783925">
                <a:moveTo>
                  <a:pt x="0" y="0"/>
                </a:moveTo>
                <a:lnTo>
                  <a:pt x="5783925" y="0"/>
                </a:lnTo>
                <a:lnTo>
                  <a:pt x="5783925" y="6489677"/>
                </a:lnTo>
                <a:lnTo>
                  <a:pt x="0" y="6489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4811833" y="6243056"/>
            <a:ext cx="8848737" cy="4789379"/>
          </a:xfrm>
          <a:custGeom>
            <a:avLst/>
            <a:gdLst/>
            <a:ahLst/>
            <a:cxnLst/>
            <a:rect r="r" b="b" t="t" l="l"/>
            <a:pathLst>
              <a:path h="4789379" w="8848737">
                <a:moveTo>
                  <a:pt x="0" y="0"/>
                </a:moveTo>
                <a:lnTo>
                  <a:pt x="8848737" y="0"/>
                </a:lnTo>
                <a:lnTo>
                  <a:pt x="8848737" y="4789379"/>
                </a:lnTo>
                <a:lnTo>
                  <a:pt x="0" y="4789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369729" y="1652750"/>
            <a:ext cx="11758705" cy="1633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1"/>
              </a:lnSpc>
            </a:pPr>
            <a:r>
              <a:rPr lang="en-US" sz="11847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WE WILL COVER...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933404" y="3367317"/>
            <a:ext cx="10267278" cy="1030030"/>
            <a:chOff x="0" y="0"/>
            <a:chExt cx="13689704" cy="137337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2025668" y="208034"/>
              <a:ext cx="11664036" cy="630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8"/>
                </a:lnSpc>
                <a:spcBef>
                  <a:spcPct val="0"/>
                </a:spcBef>
              </a:pPr>
              <a:r>
                <a:rPr lang="en-US" sz="2756">
                  <a:solidFill>
                    <a:srgbClr val="442816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Introducing the team &amp; our topic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85725"/>
              <a:ext cx="1712340" cy="1287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69"/>
                </a:lnSpc>
              </a:pPr>
              <a:r>
                <a:rPr lang="en-US" sz="6797">
                  <a:solidFill>
                    <a:srgbClr val="442816"/>
                  </a:solidFill>
                  <a:latin typeface="Balmy"/>
                  <a:ea typeface="Balmy"/>
                  <a:cs typeface="Balmy"/>
                  <a:sym typeface="Balmy"/>
                </a:rPr>
                <a:t>01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933404" y="4489130"/>
            <a:ext cx="10267278" cy="1030030"/>
            <a:chOff x="0" y="0"/>
            <a:chExt cx="13689704" cy="137337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2025668" y="208034"/>
              <a:ext cx="11664036" cy="630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8"/>
                </a:lnSpc>
                <a:spcBef>
                  <a:spcPct val="0"/>
                </a:spcBef>
              </a:pPr>
              <a:r>
                <a:rPr lang="en-US" sz="2756">
                  <a:solidFill>
                    <a:srgbClr val="442816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Needfinding methodology 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85725"/>
              <a:ext cx="1712340" cy="1287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69"/>
                </a:lnSpc>
              </a:pPr>
              <a:r>
                <a:rPr lang="en-US" sz="6797">
                  <a:solidFill>
                    <a:srgbClr val="442816"/>
                  </a:solidFill>
                  <a:latin typeface="Balmy"/>
                  <a:ea typeface="Balmy"/>
                  <a:cs typeface="Balmy"/>
                  <a:sym typeface="Balmy"/>
                </a:rPr>
                <a:t>02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933404" y="5610944"/>
            <a:ext cx="10267278" cy="1030030"/>
            <a:chOff x="0" y="0"/>
            <a:chExt cx="13689704" cy="1373373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2025668" y="208034"/>
              <a:ext cx="11664036" cy="624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8"/>
                </a:lnSpc>
                <a:spcBef>
                  <a:spcPct val="0"/>
                </a:spcBef>
              </a:pPr>
              <a:r>
                <a:rPr lang="en-US" sz="2756">
                  <a:solidFill>
                    <a:srgbClr val="442816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Interview results &amp; analysis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85725"/>
              <a:ext cx="1712340" cy="1287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69"/>
                </a:lnSpc>
              </a:pPr>
              <a:r>
                <a:rPr lang="en-US" sz="6797">
                  <a:solidFill>
                    <a:srgbClr val="442816"/>
                  </a:solidFill>
                  <a:latin typeface="Balmy"/>
                  <a:ea typeface="Balmy"/>
                  <a:cs typeface="Balmy"/>
                  <a:sym typeface="Balmy"/>
                </a:rPr>
                <a:t>03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933404" y="6732757"/>
            <a:ext cx="10267278" cy="1030030"/>
            <a:chOff x="0" y="0"/>
            <a:chExt cx="13689704" cy="1373373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2025668" y="208034"/>
              <a:ext cx="11664036" cy="624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8"/>
                </a:lnSpc>
                <a:spcBef>
                  <a:spcPct val="0"/>
                </a:spcBef>
              </a:pPr>
              <a:r>
                <a:rPr lang="en-US" sz="2756">
                  <a:solidFill>
                    <a:srgbClr val="442816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Summary 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85725"/>
              <a:ext cx="1712340" cy="1287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69"/>
                </a:lnSpc>
              </a:pPr>
              <a:r>
                <a:rPr lang="en-US" sz="6797">
                  <a:solidFill>
                    <a:srgbClr val="442816"/>
                  </a:solidFill>
                  <a:latin typeface="Balmy"/>
                  <a:ea typeface="Balmy"/>
                  <a:cs typeface="Balmy"/>
                  <a:sym typeface="Balmy"/>
                </a:rPr>
                <a:t>04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933404" y="7854571"/>
            <a:ext cx="10267278" cy="1030030"/>
            <a:chOff x="0" y="0"/>
            <a:chExt cx="13689704" cy="1373373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2025668" y="208034"/>
              <a:ext cx="11664036" cy="624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8"/>
                </a:lnSpc>
                <a:spcBef>
                  <a:spcPct val="0"/>
                </a:spcBef>
              </a:pPr>
              <a:r>
                <a:rPr lang="en-US" sz="2756">
                  <a:solidFill>
                    <a:srgbClr val="442816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Next steps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85725"/>
              <a:ext cx="1712340" cy="1287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69"/>
                </a:lnSpc>
              </a:pPr>
              <a:r>
                <a:rPr lang="en-US" sz="6797">
                  <a:solidFill>
                    <a:srgbClr val="442816"/>
                  </a:solidFill>
                  <a:latin typeface="Balmy"/>
                  <a:ea typeface="Balmy"/>
                  <a:cs typeface="Balmy"/>
                  <a:sym typeface="Balmy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6002" y="-387378"/>
            <a:ext cx="20780004" cy="11061757"/>
            <a:chOff x="0" y="0"/>
            <a:chExt cx="27706672" cy="14749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322997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645993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18645993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9322997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0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077836" y="-1666590"/>
            <a:ext cx="5493463" cy="13620180"/>
            <a:chOff x="0" y="0"/>
            <a:chExt cx="1446838" cy="35872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46838" cy="3587208"/>
            </a:xfrm>
            <a:custGeom>
              <a:avLst/>
              <a:gdLst/>
              <a:ahLst/>
              <a:cxnLst/>
              <a:rect r="r" b="b" t="t" l="l"/>
              <a:pathLst>
                <a:path h="3587208" w="1446838">
                  <a:moveTo>
                    <a:pt x="0" y="0"/>
                  </a:moveTo>
                  <a:lnTo>
                    <a:pt x="1446838" y="0"/>
                  </a:lnTo>
                  <a:lnTo>
                    <a:pt x="1446838" y="3587208"/>
                  </a:lnTo>
                  <a:lnTo>
                    <a:pt x="0" y="3587208"/>
                  </a:lnTo>
                  <a:close/>
                </a:path>
              </a:pathLst>
            </a:custGeom>
            <a:solidFill>
              <a:srgbClr val="FCCE5D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46838" cy="362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904575" y="-356962"/>
            <a:ext cx="346521" cy="11000925"/>
            <a:chOff x="0" y="0"/>
            <a:chExt cx="462027" cy="14667900"/>
          </a:xfrm>
        </p:grpSpPr>
        <p:sp>
          <p:nvSpPr>
            <p:cNvPr name="Freeform 13" id="13"/>
            <p:cNvSpPr/>
            <p:nvPr/>
          </p:nvSpPr>
          <p:spPr>
            <a:xfrm flipH="false" flipV="false" rot="-5400000">
              <a:off x="-2871170" y="2871170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8"/>
                  </a:lnTo>
                  <a:lnTo>
                    <a:pt x="0" y="30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5400000">
              <a:off x="-2717161" y="5896349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8"/>
                  </a:lnTo>
                  <a:lnTo>
                    <a:pt x="0" y="30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5400000">
              <a:off x="-2717161" y="11488711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9"/>
                  </a:lnTo>
                  <a:lnTo>
                    <a:pt x="0" y="308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159565" y="1563638"/>
            <a:ext cx="11585445" cy="1633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1"/>
              </a:lnSpc>
            </a:pPr>
            <a:r>
              <a:rPr lang="en-US" sz="11847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whats’ next?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25412" y="3045472"/>
            <a:ext cx="9653751" cy="541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8750"/>
              </a:lnSpc>
              <a:buFont typeface="Arial"/>
              <a:buChar char="•"/>
            </a:pPr>
            <a:r>
              <a:rPr lang="en-US" sz="35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Expand our interviewee scope to capture a broader range of users and stakeholders </a:t>
            </a:r>
          </a:p>
          <a:p>
            <a:pPr algn="l" marL="755651" indent="-377825" lvl="1">
              <a:lnSpc>
                <a:spcPts val="8750"/>
              </a:lnSpc>
              <a:buFont typeface="Arial"/>
              <a:buChar char="•"/>
            </a:pPr>
            <a:r>
              <a:rPr lang="en-US" sz="3500" strike="noStrike" u="none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Narrow down on particular painpoints we want to address </a:t>
            </a:r>
          </a:p>
          <a:p>
            <a:pPr algn="l" marL="755651" indent="-377825" lvl="1">
              <a:lnSpc>
                <a:spcPts val="8750"/>
              </a:lnSpc>
              <a:buFont typeface="Arial"/>
              <a:buChar char="•"/>
            </a:pPr>
            <a:r>
              <a:rPr lang="en-US" sz="3500" strike="noStrike" u="none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HMW statements and experience prototyping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3407619" y="752613"/>
            <a:ext cx="8122700" cy="10447202"/>
          </a:xfrm>
          <a:custGeom>
            <a:avLst/>
            <a:gdLst/>
            <a:ahLst/>
            <a:cxnLst/>
            <a:rect r="r" b="b" t="t" l="l"/>
            <a:pathLst>
              <a:path h="10447202" w="8122700">
                <a:moveTo>
                  <a:pt x="0" y="0"/>
                </a:moveTo>
                <a:lnTo>
                  <a:pt x="8122700" y="0"/>
                </a:lnTo>
                <a:lnTo>
                  <a:pt x="8122700" y="10447202"/>
                </a:lnTo>
                <a:lnTo>
                  <a:pt x="0" y="10447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6002" y="-387378"/>
            <a:ext cx="20780004" cy="11061757"/>
            <a:chOff x="0" y="0"/>
            <a:chExt cx="27706672" cy="14749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322997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645993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18645993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9322997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0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283299" y="8967304"/>
            <a:ext cx="20854598" cy="4295913"/>
            <a:chOff x="0" y="0"/>
            <a:chExt cx="5492569" cy="11314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92569" cy="1131434"/>
            </a:xfrm>
            <a:custGeom>
              <a:avLst/>
              <a:gdLst/>
              <a:ahLst/>
              <a:cxnLst/>
              <a:rect r="r" b="b" t="t" l="l"/>
              <a:pathLst>
                <a:path h="1131434" w="5492569">
                  <a:moveTo>
                    <a:pt x="0" y="0"/>
                  </a:moveTo>
                  <a:lnTo>
                    <a:pt x="5492569" y="0"/>
                  </a:lnTo>
                  <a:lnTo>
                    <a:pt x="5492569" y="1131434"/>
                  </a:lnTo>
                  <a:lnTo>
                    <a:pt x="0" y="1131434"/>
                  </a:lnTo>
                  <a:close/>
                </a:path>
              </a:pathLst>
            </a:custGeom>
            <a:solidFill>
              <a:srgbClr val="FCCE5D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92569" cy="1169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602697" y="4861416"/>
            <a:ext cx="19493395" cy="4739821"/>
            <a:chOff x="0" y="0"/>
            <a:chExt cx="25991193" cy="63197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8812267" y="143902"/>
              <a:ext cx="7981723" cy="6175858"/>
            </a:xfrm>
            <a:custGeom>
              <a:avLst/>
              <a:gdLst/>
              <a:ahLst/>
              <a:cxnLst/>
              <a:rect r="r" b="b" t="t" l="l"/>
              <a:pathLst>
                <a:path h="6175858" w="7981723">
                  <a:moveTo>
                    <a:pt x="0" y="0"/>
                  </a:moveTo>
                  <a:lnTo>
                    <a:pt x="7981723" y="0"/>
                  </a:lnTo>
                  <a:lnTo>
                    <a:pt x="7981723" y="6175859"/>
                  </a:lnTo>
                  <a:lnTo>
                    <a:pt x="0" y="617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562401" y="31978"/>
              <a:ext cx="9428791" cy="6175858"/>
            </a:xfrm>
            <a:custGeom>
              <a:avLst/>
              <a:gdLst/>
              <a:ahLst/>
              <a:cxnLst/>
              <a:rect r="r" b="b" t="t" l="l"/>
              <a:pathLst>
                <a:path h="6175858" w="9428791">
                  <a:moveTo>
                    <a:pt x="0" y="0"/>
                  </a:moveTo>
                  <a:lnTo>
                    <a:pt x="9428792" y="0"/>
                  </a:lnTo>
                  <a:lnTo>
                    <a:pt x="9428792" y="6175859"/>
                  </a:lnTo>
                  <a:lnTo>
                    <a:pt x="0" y="6175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49420" cy="6175858"/>
            </a:xfrm>
            <a:custGeom>
              <a:avLst/>
              <a:gdLst/>
              <a:ahLst/>
              <a:cxnLst/>
              <a:rect r="r" b="b" t="t" l="l"/>
              <a:pathLst>
                <a:path h="6175858" w="9149420">
                  <a:moveTo>
                    <a:pt x="0" y="0"/>
                  </a:moveTo>
                  <a:lnTo>
                    <a:pt x="9149420" y="0"/>
                  </a:lnTo>
                  <a:lnTo>
                    <a:pt x="9149420" y="6175858"/>
                  </a:lnTo>
                  <a:lnTo>
                    <a:pt x="0" y="6175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28700" y="1457122"/>
            <a:ext cx="16230600" cy="318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1"/>
              </a:lnSpc>
            </a:pPr>
            <a:r>
              <a:rPr lang="en-US" sz="11847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Thank you for listening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6002" y="-387378"/>
            <a:ext cx="20780004" cy="11061757"/>
            <a:chOff x="0" y="0"/>
            <a:chExt cx="27706672" cy="14749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322997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645993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18645993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9322997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0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981896" y="6086137"/>
            <a:ext cx="2123334" cy="1825752"/>
            <a:chOff x="0" y="0"/>
            <a:chExt cx="559232" cy="4808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9232" cy="480856"/>
            </a:xfrm>
            <a:custGeom>
              <a:avLst/>
              <a:gdLst/>
              <a:ahLst/>
              <a:cxnLst/>
              <a:rect r="r" b="b" t="t" l="l"/>
              <a:pathLst>
                <a:path h="480856" w="559232">
                  <a:moveTo>
                    <a:pt x="185952" y="0"/>
                  </a:moveTo>
                  <a:lnTo>
                    <a:pt x="373280" y="0"/>
                  </a:lnTo>
                  <a:cubicBezTo>
                    <a:pt x="475978" y="0"/>
                    <a:pt x="559232" y="83253"/>
                    <a:pt x="559232" y="185952"/>
                  </a:cubicBezTo>
                  <a:lnTo>
                    <a:pt x="559232" y="294904"/>
                  </a:lnTo>
                  <a:cubicBezTo>
                    <a:pt x="559232" y="397603"/>
                    <a:pt x="475978" y="480856"/>
                    <a:pt x="373280" y="480856"/>
                  </a:cubicBezTo>
                  <a:lnTo>
                    <a:pt x="185952" y="480856"/>
                  </a:lnTo>
                  <a:cubicBezTo>
                    <a:pt x="83253" y="480856"/>
                    <a:pt x="0" y="397603"/>
                    <a:pt x="0" y="294904"/>
                  </a:cubicBezTo>
                  <a:lnTo>
                    <a:pt x="0" y="185952"/>
                  </a:lnTo>
                  <a:cubicBezTo>
                    <a:pt x="0" y="83253"/>
                    <a:pt x="83253" y="0"/>
                    <a:pt x="185952" y="0"/>
                  </a:cubicBezTo>
                  <a:close/>
                </a:path>
              </a:pathLst>
            </a:custGeom>
            <a:solidFill>
              <a:srgbClr val="FFF8E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59232" cy="5189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this does haha 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611368" y="5143500"/>
            <a:ext cx="1711776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V="true">
            <a:off x="9124950" y="950976"/>
            <a:ext cx="0" cy="890558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507287" y="422655"/>
            <a:ext cx="1605989" cy="1606550"/>
            <a:chOff x="0" y="0"/>
            <a:chExt cx="422976" cy="42312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2977" cy="423124"/>
            </a:xfrm>
            <a:custGeom>
              <a:avLst/>
              <a:gdLst/>
              <a:ahLst/>
              <a:cxnLst/>
              <a:rect r="r" b="b" t="t" l="l"/>
              <a:pathLst>
                <a:path h="423124" w="422977">
                  <a:moveTo>
                    <a:pt x="211488" y="0"/>
                  </a:moveTo>
                  <a:lnTo>
                    <a:pt x="211488" y="0"/>
                  </a:lnTo>
                  <a:cubicBezTo>
                    <a:pt x="267578" y="0"/>
                    <a:pt x="321371" y="22282"/>
                    <a:pt x="361033" y="61943"/>
                  </a:cubicBezTo>
                  <a:cubicBezTo>
                    <a:pt x="400695" y="101605"/>
                    <a:pt x="422977" y="155398"/>
                    <a:pt x="422977" y="211488"/>
                  </a:cubicBezTo>
                  <a:lnTo>
                    <a:pt x="422977" y="211636"/>
                  </a:lnTo>
                  <a:cubicBezTo>
                    <a:pt x="422977" y="328438"/>
                    <a:pt x="328290" y="423124"/>
                    <a:pt x="211488" y="423124"/>
                  </a:cubicBezTo>
                  <a:lnTo>
                    <a:pt x="211488" y="423124"/>
                  </a:lnTo>
                  <a:cubicBezTo>
                    <a:pt x="94687" y="423124"/>
                    <a:pt x="0" y="328438"/>
                    <a:pt x="0" y="211636"/>
                  </a:cubicBezTo>
                  <a:lnTo>
                    <a:pt x="0" y="211488"/>
                  </a:lnTo>
                  <a:cubicBezTo>
                    <a:pt x="0" y="94687"/>
                    <a:pt x="94687" y="0"/>
                    <a:pt x="21148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22976" cy="461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People were interested in applying to schools in Florida because it was close and had a Latinx community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369502" y="460755"/>
            <a:ext cx="11510897" cy="490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3500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Bolivian student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44976" y="1175650"/>
            <a:ext cx="1023480" cy="56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7"/>
              </a:lnSpc>
            </a:pPr>
            <a:r>
              <a:rPr lang="en-US" sz="3147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SAY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44976" y="5391150"/>
            <a:ext cx="1023480" cy="56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7"/>
              </a:lnSpc>
            </a:pPr>
            <a:r>
              <a:rPr lang="en-US" sz="3147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DO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84607" y="1175650"/>
            <a:ext cx="1560436" cy="56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7"/>
              </a:lnSpc>
            </a:pPr>
            <a:r>
              <a:rPr lang="en-US" sz="3147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THINK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58350" y="5391150"/>
            <a:ext cx="1023480" cy="56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7"/>
              </a:lnSpc>
            </a:pPr>
            <a:r>
              <a:rPr lang="en-US" sz="3147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FEEL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11368" y="5468041"/>
            <a:ext cx="1627566" cy="1530972"/>
            <a:chOff x="0" y="0"/>
            <a:chExt cx="428659" cy="4032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28659" cy="403219"/>
            </a:xfrm>
            <a:custGeom>
              <a:avLst/>
              <a:gdLst/>
              <a:ahLst/>
              <a:cxnLst/>
              <a:rect r="r" b="b" t="t" l="l"/>
              <a:pathLst>
                <a:path h="403219" w="428659">
                  <a:moveTo>
                    <a:pt x="201609" y="0"/>
                  </a:moveTo>
                  <a:lnTo>
                    <a:pt x="227050" y="0"/>
                  </a:lnTo>
                  <a:cubicBezTo>
                    <a:pt x="280520" y="0"/>
                    <a:pt x="331800" y="21241"/>
                    <a:pt x="369609" y="59050"/>
                  </a:cubicBezTo>
                  <a:cubicBezTo>
                    <a:pt x="407418" y="96859"/>
                    <a:pt x="428659" y="148139"/>
                    <a:pt x="428659" y="201609"/>
                  </a:cubicBezTo>
                  <a:lnTo>
                    <a:pt x="428659" y="201609"/>
                  </a:lnTo>
                  <a:cubicBezTo>
                    <a:pt x="428659" y="312955"/>
                    <a:pt x="338396" y="403219"/>
                    <a:pt x="227050" y="403219"/>
                  </a:cubicBezTo>
                  <a:lnTo>
                    <a:pt x="201609" y="403219"/>
                  </a:lnTo>
                  <a:cubicBezTo>
                    <a:pt x="148139" y="403219"/>
                    <a:pt x="96859" y="381978"/>
                    <a:pt x="59050" y="344169"/>
                  </a:cubicBezTo>
                  <a:cubicBezTo>
                    <a:pt x="21241" y="306360"/>
                    <a:pt x="0" y="255080"/>
                    <a:pt x="0" y="201609"/>
                  </a:cubicBezTo>
                  <a:lnTo>
                    <a:pt x="0" y="201609"/>
                  </a:lnTo>
                  <a:cubicBezTo>
                    <a:pt x="0" y="148139"/>
                    <a:pt x="21241" y="96859"/>
                    <a:pt x="59050" y="59050"/>
                  </a:cubicBezTo>
                  <a:cubicBezTo>
                    <a:pt x="96859" y="21241"/>
                    <a:pt x="148139" y="0"/>
                    <a:pt x="20160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28659" cy="441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Considered pre-med, and she got pressured into applying for CS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554618" y="584193"/>
            <a:ext cx="1895678" cy="1440821"/>
            <a:chOff x="0" y="0"/>
            <a:chExt cx="499273" cy="3794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99273" cy="379475"/>
            </a:xfrm>
            <a:custGeom>
              <a:avLst/>
              <a:gdLst/>
              <a:ahLst/>
              <a:cxnLst/>
              <a:rect r="r" b="b" t="t" l="l"/>
              <a:pathLst>
                <a:path h="379475" w="499273">
                  <a:moveTo>
                    <a:pt x="189738" y="0"/>
                  </a:moveTo>
                  <a:lnTo>
                    <a:pt x="309536" y="0"/>
                  </a:lnTo>
                  <a:cubicBezTo>
                    <a:pt x="359857" y="0"/>
                    <a:pt x="408118" y="19990"/>
                    <a:pt x="443700" y="55573"/>
                  </a:cubicBezTo>
                  <a:cubicBezTo>
                    <a:pt x="479283" y="91156"/>
                    <a:pt x="499273" y="139416"/>
                    <a:pt x="499273" y="189738"/>
                  </a:cubicBezTo>
                  <a:lnTo>
                    <a:pt x="499273" y="189738"/>
                  </a:lnTo>
                  <a:cubicBezTo>
                    <a:pt x="499273" y="294527"/>
                    <a:pt x="414325" y="379475"/>
                    <a:pt x="309536" y="379475"/>
                  </a:cubicBezTo>
                  <a:lnTo>
                    <a:pt x="189738" y="379475"/>
                  </a:lnTo>
                  <a:cubicBezTo>
                    <a:pt x="84948" y="379475"/>
                    <a:pt x="0" y="294527"/>
                    <a:pt x="0" y="189738"/>
                  </a:cubicBezTo>
                  <a:lnTo>
                    <a:pt x="0" y="189738"/>
                  </a:lnTo>
                  <a:cubicBezTo>
                    <a:pt x="0" y="84948"/>
                    <a:pt x="84948" y="0"/>
                    <a:pt x="18973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499273" cy="4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There should be more students sharing their experience online, through platforms like blogs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804225" y="5624344"/>
            <a:ext cx="1695394" cy="1467577"/>
            <a:chOff x="0" y="0"/>
            <a:chExt cx="446523" cy="38652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46523" cy="386522"/>
            </a:xfrm>
            <a:custGeom>
              <a:avLst/>
              <a:gdLst/>
              <a:ahLst/>
              <a:cxnLst/>
              <a:rect r="r" b="b" t="t" l="l"/>
              <a:pathLst>
                <a:path h="386522" w="446523">
                  <a:moveTo>
                    <a:pt x="193261" y="0"/>
                  </a:moveTo>
                  <a:lnTo>
                    <a:pt x="253262" y="0"/>
                  </a:lnTo>
                  <a:cubicBezTo>
                    <a:pt x="359998" y="0"/>
                    <a:pt x="446523" y="86526"/>
                    <a:pt x="446523" y="193261"/>
                  </a:cubicBezTo>
                  <a:lnTo>
                    <a:pt x="446523" y="193261"/>
                  </a:lnTo>
                  <a:cubicBezTo>
                    <a:pt x="446523" y="244517"/>
                    <a:pt x="426162" y="293674"/>
                    <a:pt x="389919" y="329917"/>
                  </a:cubicBezTo>
                  <a:cubicBezTo>
                    <a:pt x="353675" y="366161"/>
                    <a:pt x="304518" y="386522"/>
                    <a:pt x="253262" y="386522"/>
                  </a:cubicBezTo>
                  <a:lnTo>
                    <a:pt x="193261" y="386522"/>
                  </a:lnTo>
                  <a:cubicBezTo>
                    <a:pt x="86526" y="386522"/>
                    <a:pt x="0" y="299996"/>
                    <a:pt x="0" y="193261"/>
                  </a:cubicBezTo>
                  <a:lnTo>
                    <a:pt x="0" y="193261"/>
                  </a:lnTo>
                  <a:cubicBezTo>
                    <a:pt x="0" y="86526"/>
                    <a:pt x="86526" y="0"/>
                    <a:pt x="19326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46523" cy="42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Annoyed at how expense college application help is so expensive 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625484" y="2204920"/>
            <a:ext cx="1753947" cy="1183579"/>
            <a:chOff x="0" y="0"/>
            <a:chExt cx="461945" cy="31172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61945" cy="311725"/>
            </a:xfrm>
            <a:custGeom>
              <a:avLst/>
              <a:gdLst/>
              <a:ahLst/>
              <a:cxnLst/>
              <a:rect r="r" b="b" t="t" l="l"/>
              <a:pathLst>
                <a:path h="311725" w="461945">
                  <a:moveTo>
                    <a:pt x="155862" y="0"/>
                  </a:moveTo>
                  <a:lnTo>
                    <a:pt x="306083" y="0"/>
                  </a:lnTo>
                  <a:cubicBezTo>
                    <a:pt x="347420" y="0"/>
                    <a:pt x="387064" y="16421"/>
                    <a:pt x="416294" y="45651"/>
                  </a:cubicBezTo>
                  <a:cubicBezTo>
                    <a:pt x="445524" y="74881"/>
                    <a:pt x="461945" y="114525"/>
                    <a:pt x="461945" y="155862"/>
                  </a:cubicBezTo>
                  <a:lnTo>
                    <a:pt x="461945" y="155862"/>
                  </a:lnTo>
                  <a:cubicBezTo>
                    <a:pt x="461945" y="197199"/>
                    <a:pt x="445524" y="236844"/>
                    <a:pt x="416294" y="266074"/>
                  </a:cubicBezTo>
                  <a:cubicBezTo>
                    <a:pt x="387064" y="295303"/>
                    <a:pt x="347420" y="311725"/>
                    <a:pt x="306083" y="311725"/>
                  </a:cubicBezTo>
                  <a:lnTo>
                    <a:pt x="155862" y="311725"/>
                  </a:lnTo>
                  <a:cubicBezTo>
                    <a:pt x="114525" y="311725"/>
                    <a:pt x="74881" y="295303"/>
                    <a:pt x="45651" y="266074"/>
                  </a:cubicBezTo>
                  <a:cubicBezTo>
                    <a:pt x="16421" y="236844"/>
                    <a:pt x="0" y="197199"/>
                    <a:pt x="0" y="155862"/>
                  </a:cubicBezTo>
                  <a:lnTo>
                    <a:pt x="0" y="155862"/>
                  </a:lnTo>
                  <a:cubicBezTo>
                    <a:pt x="0" y="114525"/>
                    <a:pt x="16421" y="74881"/>
                    <a:pt x="45651" y="45651"/>
                  </a:cubicBezTo>
                  <a:cubicBezTo>
                    <a:pt x="74881" y="16421"/>
                    <a:pt x="114525" y="0"/>
                    <a:pt x="15586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61945" cy="349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There are many resources online that can be consildated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522851" y="466618"/>
            <a:ext cx="1767914" cy="1516975"/>
            <a:chOff x="0" y="0"/>
            <a:chExt cx="465623" cy="39953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65623" cy="399532"/>
            </a:xfrm>
            <a:custGeom>
              <a:avLst/>
              <a:gdLst/>
              <a:ahLst/>
              <a:cxnLst/>
              <a:rect r="r" b="b" t="t" l="l"/>
              <a:pathLst>
                <a:path h="399532" w="465623">
                  <a:moveTo>
                    <a:pt x="199766" y="0"/>
                  </a:moveTo>
                  <a:lnTo>
                    <a:pt x="265857" y="0"/>
                  </a:lnTo>
                  <a:cubicBezTo>
                    <a:pt x="376185" y="0"/>
                    <a:pt x="465623" y="89438"/>
                    <a:pt x="465623" y="199766"/>
                  </a:cubicBezTo>
                  <a:lnTo>
                    <a:pt x="465623" y="199766"/>
                  </a:lnTo>
                  <a:cubicBezTo>
                    <a:pt x="465623" y="252748"/>
                    <a:pt x="444577" y="303559"/>
                    <a:pt x="407113" y="341022"/>
                  </a:cubicBezTo>
                  <a:cubicBezTo>
                    <a:pt x="369650" y="378486"/>
                    <a:pt x="318838" y="399532"/>
                    <a:pt x="265857" y="399532"/>
                  </a:cubicBezTo>
                  <a:lnTo>
                    <a:pt x="199766" y="399532"/>
                  </a:lnTo>
                  <a:cubicBezTo>
                    <a:pt x="146785" y="399532"/>
                    <a:pt x="95974" y="378486"/>
                    <a:pt x="58510" y="341022"/>
                  </a:cubicBezTo>
                  <a:cubicBezTo>
                    <a:pt x="21047" y="303559"/>
                    <a:pt x="0" y="252748"/>
                    <a:pt x="0" y="199766"/>
                  </a:cubicBezTo>
                  <a:lnTo>
                    <a:pt x="0" y="199766"/>
                  </a:lnTo>
                  <a:cubicBezTo>
                    <a:pt x="0" y="146785"/>
                    <a:pt x="21047" y="95974"/>
                    <a:pt x="58510" y="58510"/>
                  </a:cubicBezTo>
                  <a:cubicBezTo>
                    <a:pt x="95974" y="21047"/>
                    <a:pt x="146785" y="0"/>
                    <a:pt x="199766" y="0"/>
                  </a:cubicBez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465623" cy="437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Her brother did much worse because he didn’t have anyone to help him, unlike her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01566" y="7220704"/>
            <a:ext cx="1611710" cy="1457495"/>
            <a:chOff x="0" y="0"/>
            <a:chExt cx="424483" cy="38386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24483" cy="383867"/>
            </a:xfrm>
            <a:custGeom>
              <a:avLst/>
              <a:gdLst/>
              <a:ahLst/>
              <a:cxnLst/>
              <a:rect r="r" b="b" t="t" l="l"/>
              <a:pathLst>
                <a:path h="383867" w="424483">
                  <a:moveTo>
                    <a:pt x="191934" y="0"/>
                  </a:moveTo>
                  <a:lnTo>
                    <a:pt x="232550" y="0"/>
                  </a:lnTo>
                  <a:cubicBezTo>
                    <a:pt x="283454" y="0"/>
                    <a:pt x="332273" y="20222"/>
                    <a:pt x="368267" y="56216"/>
                  </a:cubicBezTo>
                  <a:cubicBezTo>
                    <a:pt x="404262" y="92211"/>
                    <a:pt x="424483" y="141030"/>
                    <a:pt x="424483" y="191934"/>
                  </a:cubicBezTo>
                  <a:lnTo>
                    <a:pt x="424483" y="191934"/>
                  </a:lnTo>
                  <a:cubicBezTo>
                    <a:pt x="424483" y="297936"/>
                    <a:pt x="338552" y="383867"/>
                    <a:pt x="232550" y="383867"/>
                  </a:cubicBezTo>
                  <a:lnTo>
                    <a:pt x="191934" y="383867"/>
                  </a:lnTo>
                  <a:cubicBezTo>
                    <a:pt x="85932" y="383867"/>
                    <a:pt x="0" y="297936"/>
                    <a:pt x="0" y="191934"/>
                  </a:cubicBezTo>
                  <a:lnTo>
                    <a:pt x="0" y="191934"/>
                  </a:lnTo>
                  <a:cubicBezTo>
                    <a:pt x="0" y="85932"/>
                    <a:pt x="85932" y="0"/>
                    <a:pt x="191934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424483" cy="421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Crammed a lot of applications the days before they were due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493520" y="5351958"/>
            <a:ext cx="1611710" cy="1647055"/>
            <a:chOff x="0" y="0"/>
            <a:chExt cx="424483" cy="43379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24483" cy="433792"/>
            </a:xfrm>
            <a:custGeom>
              <a:avLst/>
              <a:gdLst/>
              <a:ahLst/>
              <a:cxnLst/>
              <a:rect r="r" b="b" t="t" l="l"/>
              <a:pathLst>
                <a:path h="433792" w="424483">
                  <a:moveTo>
                    <a:pt x="212242" y="0"/>
                  </a:moveTo>
                  <a:lnTo>
                    <a:pt x="212242" y="0"/>
                  </a:lnTo>
                  <a:cubicBezTo>
                    <a:pt x="268532" y="0"/>
                    <a:pt x="322516" y="22361"/>
                    <a:pt x="362319" y="62164"/>
                  </a:cubicBezTo>
                  <a:cubicBezTo>
                    <a:pt x="402122" y="101967"/>
                    <a:pt x="424483" y="155952"/>
                    <a:pt x="424483" y="212242"/>
                  </a:cubicBezTo>
                  <a:lnTo>
                    <a:pt x="424483" y="221551"/>
                  </a:lnTo>
                  <a:cubicBezTo>
                    <a:pt x="424483" y="277841"/>
                    <a:pt x="402122" y="331825"/>
                    <a:pt x="362319" y="371628"/>
                  </a:cubicBezTo>
                  <a:cubicBezTo>
                    <a:pt x="322516" y="411431"/>
                    <a:pt x="268532" y="433792"/>
                    <a:pt x="212242" y="433792"/>
                  </a:cubicBezTo>
                  <a:lnTo>
                    <a:pt x="212242" y="433792"/>
                  </a:lnTo>
                  <a:cubicBezTo>
                    <a:pt x="155952" y="433792"/>
                    <a:pt x="101967" y="411431"/>
                    <a:pt x="62164" y="371628"/>
                  </a:cubicBezTo>
                  <a:cubicBezTo>
                    <a:pt x="22361" y="331825"/>
                    <a:pt x="0" y="277841"/>
                    <a:pt x="0" y="221551"/>
                  </a:cubicBezTo>
                  <a:lnTo>
                    <a:pt x="0" y="212242"/>
                  </a:lnTo>
                  <a:cubicBezTo>
                    <a:pt x="0" y="155952"/>
                    <a:pt x="22361" y="101967"/>
                    <a:pt x="62164" y="62164"/>
                  </a:cubicBezTo>
                  <a:cubicBezTo>
                    <a:pt x="101967" y="22361"/>
                    <a:pt x="155952" y="0"/>
                    <a:pt x="21224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424483" cy="471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COVID gave her the time to focus on college essays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5985263" y="466618"/>
            <a:ext cx="1743868" cy="1337684"/>
            <a:chOff x="0" y="0"/>
            <a:chExt cx="459290" cy="35231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The high school system is not well-equipped to support its number of students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492891" y="3488880"/>
            <a:ext cx="1743868" cy="1337684"/>
            <a:chOff x="0" y="0"/>
            <a:chExt cx="459290" cy="35231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C96E52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Students who don’t have a good English background are at a disadvantage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9584607" y="5997024"/>
            <a:ext cx="1743868" cy="1337684"/>
            <a:chOff x="0" y="0"/>
            <a:chExt cx="459290" cy="35231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Competition was unfair because a lot of people had rich parents who would help with apps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1958854" y="7280610"/>
            <a:ext cx="1743868" cy="1358900"/>
            <a:chOff x="0" y="0"/>
            <a:chExt cx="459290" cy="3579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459290" cy="357900"/>
            </a:xfrm>
            <a:custGeom>
              <a:avLst/>
              <a:gdLst/>
              <a:ahLst/>
              <a:cxnLst/>
              <a:rect r="r" b="b" t="t" l="l"/>
              <a:pathLst>
                <a:path h="357900" w="459290">
                  <a:moveTo>
                    <a:pt x="178950" y="0"/>
                  </a:moveTo>
                  <a:lnTo>
                    <a:pt x="280341" y="0"/>
                  </a:lnTo>
                  <a:cubicBezTo>
                    <a:pt x="327801" y="0"/>
                    <a:pt x="373318" y="18854"/>
                    <a:pt x="406877" y="52413"/>
                  </a:cubicBezTo>
                  <a:cubicBezTo>
                    <a:pt x="440437" y="85973"/>
                    <a:pt x="459290" y="131489"/>
                    <a:pt x="459290" y="178950"/>
                  </a:cubicBezTo>
                  <a:lnTo>
                    <a:pt x="459290" y="178950"/>
                  </a:lnTo>
                  <a:cubicBezTo>
                    <a:pt x="459290" y="277781"/>
                    <a:pt x="379172" y="357900"/>
                    <a:pt x="280341" y="357900"/>
                  </a:cubicBezTo>
                  <a:lnTo>
                    <a:pt x="178950" y="357900"/>
                  </a:lnTo>
                  <a:cubicBezTo>
                    <a:pt x="80119" y="357900"/>
                    <a:pt x="0" y="277781"/>
                    <a:pt x="0" y="178950"/>
                  </a:cubicBezTo>
                  <a:lnTo>
                    <a:pt x="0" y="178950"/>
                  </a:lnTo>
                  <a:cubicBezTo>
                    <a:pt x="0" y="80119"/>
                    <a:pt x="80119" y="0"/>
                    <a:pt x="178950" y="0"/>
                  </a:cubicBezTo>
                  <a:close/>
                </a:path>
              </a:pathLst>
            </a:custGeom>
            <a:solidFill>
              <a:srgbClr val="C96E52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459290" cy="39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It’s more of a numbers game for international, since she believes colleges don’t want you to apply for fin aid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2615921" y="2197401"/>
            <a:ext cx="1581773" cy="1262546"/>
            <a:chOff x="0" y="0"/>
            <a:chExt cx="416599" cy="332522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416599" cy="332522"/>
            </a:xfrm>
            <a:custGeom>
              <a:avLst/>
              <a:gdLst/>
              <a:ahLst/>
              <a:cxnLst/>
              <a:rect r="r" b="b" t="t" l="l"/>
              <a:pathLst>
                <a:path h="332522" w="416599">
                  <a:moveTo>
                    <a:pt x="166261" y="0"/>
                  </a:moveTo>
                  <a:lnTo>
                    <a:pt x="250337" y="0"/>
                  </a:lnTo>
                  <a:cubicBezTo>
                    <a:pt x="294433" y="0"/>
                    <a:pt x="336722" y="17517"/>
                    <a:pt x="367902" y="48697"/>
                  </a:cubicBezTo>
                  <a:cubicBezTo>
                    <a:pt x="399082" y="79877"/>
                    <a:pt x="416599" y="122166"/>
                    <a:pt x="416599" y="166261"/>
                  </a:cubicBezTo>
                  <a:lnTo>
                    <a:pt x="416599" y="166261"/>
                  </a:lnTo>
                  <a:cubicBezTo>
                    <a:pt x="416599" y="210356"/>
                    <a:pt x="399082" y="252646"/>
                    <a:pt x="367902" y="283826"/>
                  </a:cubicBezTo>
                  <a:cubicBezTo>
                    <a:pt x="336722" y="315006"/>
                    <a:pt x="294433" y="332522"/>
                    <a:pt x="250337" y="332522"/>
                  </a:cubicBezTo>
                  <a:lnTo>
                    <a:pt x="166261" y="332522"/>
                  </a:lnTo>
                  <a:cubicBezTo>
                    <a:pt x="122166" y="332522"/>
                    <a:pt x="79877" y="315006"/>
                    <a:pt x="48697" y="283826"/>
                  </a:cubicBezTo>
                  <a:cubicBezTo>
                    <a:pt x="17517" y="252646"/>
                    <a:pt x="0" y="210356"/>
                    <a:pt x="0" y="166261"/>
                  </a:cubicBezTo>
                  <a:lnTo>
                    <a:pt x="0" y="166261"/>
                  </a:lnTo>
                  <a:cubicBezTo>
                    <a:pt x="0" y="122166"/>
                    <a:pt x="17517" y="79877"/>
                    <a:pt x="48697" y="48697"/>
                  </a:cubicBezTo>
                  <a:cubicBezTo>
                    <a:pt x="79877" y="17517"/>
                    <a:pt x="122166" y="0"/>
                    <a:pt x="16626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416599" cy="370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The college application process involves a lot of unknown factors 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2060723" y="8796938"/>
            <a:ext cx="1743868" cy="1358900"/>
            <a:chOff x="0" y="0"/>
            <a:chExt cx="459290" cy="3579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459290" cy="357900"/>
            </a:xfrm>
            <a:custGeom>
              <a:avLst/>
              <a:gdLst/>
              <a:ahLst/>
              <a:cxnLst/>
              <a:rect r="r" b="b" t="t" l="l"/>
              <a:pathLst>
                <a:path h="357900" w="459290">
                  <a:moveTo>
                    <a:pt x="178950" y="0"/>
                  </a:moveTo>
                  <a:lnTo>
                    <a:pt x="280341" y="0"/>
                  </a:lnTo>
                  <a:cubicBezTo>
                    <a:pt x="327801" y="0"/>
                    <a:pt x="373318" y="18854"/>
                    <a:pt x="406877" y="52413"/>
                  </a:cubicBezTo>
                  <a:cubicBezTo>
                    <a:pt x="440437" y="85973"/>
                    <a:pt x="459290" y="131489"/>
                    <a:pt x="459290" y="178950"/>
                  </a:cubicBezTo>
                  <a:lnTo>
                    <a:pt x="459290" y="178950"/>
                  </a:lnTo>
                  <a:cubicBezTo>
                    <a:pt x="459290" y="277781"/>
                    <a:pt x="379172" y="357900"/>
                    <a:pt x="280341" y="357900"/>
                  </a:cubicBezTo>
                  <a:lnTo>
                    <a:pt x="178950" y="357900"/>
                  </a:lnTo>
                  <a:cubicBezTo>
                    <a:pt x="80119" y="357900"/>
                    <a:pt x="0" y="277781"/>
                    <a:pt x="0" y="178950"/>
                  </a:cubicBezTo>
                  <a:lnTo>
                    <a:pt x="0" y="178950"/>
                  </a:lnTo>
                  <a:cubicBezTo>
                    <a:pt x="0" y="80119"/>
                    <a:pt x="80119" y="0"/>
                    <a:pt x="17895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459290" cy="39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She didn’t apply to a lot of schools because she felt disadvantaged as an international student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2522851" y="7094263"/>
            <a:ext cx="1611710" cy="1402963"/>
            <a:chOff x="0" y="0"/>
            <a:chExt cx="424483" cy="369505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424483" cy="369505"/>
            </a:xfrm>
            <a:custGeom>
              <a:avLst/>
              <a:gdLst/>
              <a:ahLst/>
              <a:cxnLst/>
              <a:rect r="r" b="b" t="t" l="l"/>
              <a:pathLst>
                <a:path h="369505" w="424483">
                  <a:moveTo>
                    <a:pt x="184752" y="0"/>
                  </a:moveTo>
                  <a:lnTo>
                    <a:pt x="239731" y="0"/>
                  </a:lnTo>
                  <a:cubicBezTo>
                    <a:pt x="288730" y="0"/>
                    <a:pt x="335723" y="19465"/>
                    <a:pt x="370371" y="54113"/>
                  </a:cubicBezTo>
                  <a:cubicBezTo>
                    <a:pt x="405018" y="88760"/>
                    <a:pt x="424483" y="135753"/>
                    <a:pt x="424483" y="184752"/>
                  </a:cubicBezTo>
                  <a:lnTo>
                    <a:pt x="424483" y="184752"/>
                  </a:lnTo>
                  <a:cubicBezTo>
                    <a:pt x="424483" y="233752"/>
                    <a:pt x="405018" y="280744"/>
                    <a:pt x="370371" y="315392"/>
                  </a:cubicBezTo>
                  <a:cubicBezTo>
                    <a:pt x="335723" y="350040"/>
                    <a:pt x="288730" y="369505"/>
                    <a:pt x="239731" y="369505"/>
                  </a:cubicBezTo>
                  <a:lnTo>
                    <a:pt x="184752" y="369505"/>
                  </a:lnTo>
                  <a:cubicBezTo>
                    <a:pt x="135753" y="369505"/>
                    <a:pt x="88760" y="350040"/>
                    <a:pt x="54113" y="315392"/>
                  </a:cubicBezTo>
                  <a:cubicBezTo>
                    <a:pt x="19465" y="280744"/>
                    <a:pt x="0" y="233752"/>
                    <a:pt x="0" y="184752"/>
                  </a:cubicBezTo>
                  <a:lnTo>
                    <a:pt x="0" y="184752"/>
                  </a:lnTo>
                  <a:cubicBezTo>
                    <a:pt x="0" y="135753"/>
                    <a:pt x="19465" y="88760"/>
                    <a:pt x="54113" y="54113"/>
                  </a:cubicBezTo>
                  <a:cubicBezTo>
                    <a:pt x="88760" y="19465"/>
                    <a:pt x="135753" y="0"/>
                    <a:pt x="18475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424483" cy="407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Doesn’t respond well to parent pressure, so often did the opposite of what they said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558160" y="8826270"/>
            <a:ext cx="1611710" cy="1358818"/>
            <a:chOff x="0" y="0"/>
            <a:chExt cx="424483" cy="357878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424483" cy="357878"/>
            </a:xfrm>
            <a:custGeom>
              <a:avLst/>
              <a:gdLst/>
              <a:ahLst/>
              <a:cxnLst/>
              <a:rect r="r" b="b" t="t" l="l"/>
              <a:pathLst>
                <a:path h="357878" w="424483">
                  <a:moveTo>
                    <a:pt x="178939" y="0"/>
                  </a:moveTo>
                  <a:lnTo>
                    <a:pt x="245544" y="0"/>
                  </a:lnTo>
                  <a:cubicBezTo>
                    <a:pt x="293002" y="0"/>
                    <a:pt x="338516" y="18852"/>
                    <a:pt x="372073" y="52410"/>
                  </a:cubicBezTo>
                  <a:cubicBezTo>
                    <a:pt x="405631" y="85968"/>
                    <a:pt x="424483" y="131481"/>
                    <a:pt x="424483" y="178939"/>
                  </a:cubicBezTo>
                  <a:lnTo>
                    <a:pt x="424483" y="178939"/>
                  </a:lnTo>
                  <a:cubicBezTo>
                    <a:pt x="424483" y="277764"/>
                    <a:pt x="344370" y="357878"/>
                    <a:pt x="245544" y="357878"/>
                  </a:cubicBezTo>
                  <a:lnTo>
                    <a:pt x="178939" y="357878"/>
                  </a:lnTo>
                  <a:cubicBezTo>
                    <a:pt x="80114" y="357878"/>
                    <a:pt x="0" y="277764"/>
                    <a:pt x="0" y="178939"/>
                  </a:cubicBezTo>
                  <a:lnTo>
                    <a:pt x="0" y="178939"/>
                  </a:lnTo>
                  <a:cubicBezTo>
                    <a:pt x="0" y="80114"/>
                    <a:pt x="80114" y="0"/>
                    <a:pt x="178939" y="0"/>
                  </a:cubicBez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38100"/>
              <a:ext cx="424483" cy="395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Went to a cram school in Korea to study for the SAT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9675095" y="7455772"/>
            <a:ext cx="1562893" cy="1370497"/>
            <a:chOff x="0" y="0"/>
            <a:chExt cx="411626" cy="360954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411626" cy="360954"/>
            </a:xfrm>
            <a:custGeom>
              <a:avLst/>
              <a:gdLst/>
              <a:ahLst/>
              <a:cxnLst/>
              <a:rect r="r" b="b" t="t" l="l"/>
              <a:pathLst>
                <a:path h="360954" w="411626">
                  <a:moveTo>
                    <a:pt x="180477" y="0"/>
                  </a:moveTo>
                  <a:lnTo>
                    <a:pt x="231149" y="0"/>
                  </a:lnTo>
                  <a:cubicBezTo>
                    <a:pt x="330824" y="0"/>
                    <a:pt x="411626" y="80802"/>
                    <a:pt x="411626" y="180477"/>
                  </a:cubicBezTo>
                  <a:lnTo>
                    <a:pt x="411626" y="180477"/>
                  </a:lnTo>
                  <a:cubicBezTo>
                    <a:pt x="411626" y="280152"/>
                    <a:pt x="330824" y="360954"/>
                    <a:pt x="231149" y="360954"/>
                  </a:cubicBezTo>
                  <a:lnTo>
                    <a:pt x="180477" y="360954"/>
                  </a:lnTo>
                  <a:cubicBezTo>
                    <a:pt x="80802" y="360954"/>
                    <a:pt x="0" y="280152"/>
                    <a:pt x="0" y="180477"/>
                  </a:cubicBezTo>
                  <a:lnTo>
                    <a:pt x="0" y="180477"/>
                  </a:lnTo>
                  <a:cubicBezTo>
                    <a:pt x="0" y="80802"/>
                    <a:pt x="80802" y="0"/>
                    <a:pt x="18047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38100"/>
              <a:ext cx="411626" cy="399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Interested in cognitive psychology so she changed what she applied as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1774948" y="3542604"/>
            <a:ext cx="1753947" cy="1183579"/>
            <a:chOff x="0" y="0"/>
            <a:chExt cx="461945" cy="311725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461945" cy="311725"/>
            </a:xfrm>
            <a:custGeom>
              <a:avLst/>
              <a:gdLst/>
              <a:ahLst/>
              <a:cxnLst/>
              <a:rect r="r" b="b" t="t" l="l"/>
              <a:pathLst>
                <a:path h="311725" w="461945">
                  <a:moveTo>
                    <a:pt x="155862" y="0"/>
                  </a:moveTo>
                  <a:lnTo>
                    <a:pt x="306083" y="0"/>
                  </a:lnTo>
                  <a:cubicBezTo>
                    <a:pt x="347420" y="0"/>
                    <a:pt x="387064" y="16421"/>
                    <a:pt x="416294" y="45651"/>
                  </a:cubicBezTo>
                  <a:cubicBezTo>
                    <a:pt x="445524" y="74881"/>
                    <a:pt x="461945" y="114525"/>
                    <a:pt x="461945" y="155862"/>
                  </a:cubicBezTo>
                  <a:lnTo>
                    <a:pt x="461945" y="155862"/>
                  </a:lnTo>
                  <a:cubicBezTo>
                    <a:pt x="461945" y="197199"/>
                    <a:pt x="445524" y="236844"/>
                    <a:pt x="416294" y="266074"/>
                  </a:cubicBezTo>
                  <a:cubicBezTo>
                    <a:pt x="387064" y="295303"/>
                    <a:pt x="347420" y="311725"/>
                    <a:pt x="306083" y="311725"/>
                  </a:cubicBezTo>
                  <a:lnTo>
                    <a:pt x="155862" y="311725"/>
                  </a:lnTo>
                  <a:cubicBezTo>
                    <a:pt x="114525" y="311725"/>
                    <a:pt x="74881" y="295303"/>
                    <a:pt x="45651" y="266074"/>
                  </a:cubicBezTo>
                  <a:cubicBezTo>
                    <a:pt x="16421" y="236844"/>
                    <a:pt x="0" y="197199"/>
                    <a:pt x="0" y="155862"/>
                  </a:cubicBezTo>
                  <a:lnTo>
                    <a:pt x="0" y="155862"/>
                  </a:lnTo>
                  <a:cubicBezTo>
                    <a:pt x="0" y="114525"/>
                    <a:pt x="16421" y="74881"/>
                    <a:pt x="45651" y="45651"/>
                  </a:cubicBezTo>
                  <a:cubicBezTo>
                    <a:pt x="74881" y="16421"/>
                    <a:pt x="114525" y="0"/>
                    <a:pt x="15586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38100"/>
              <a:ext cx="461945" cy="349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Counselors are not helpful, especially in international settings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9675095" y="8896743"/>
            <a:ext cx="1743712" cy="1337684"/>
            <a:chOff x="0" y="0"/>
            <a:chExt cx="459249" cy="352312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459249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49">
                  <a:moveTo>
                    <a:pt x="176156" y="0"/>
                  </a:moveTo>
                  <a:lnTo>
                    <a:pt x="283093" y="0"/>
                  </a:lnTo>
                  <a:cubicBezTo>
                    <a:pt x="380381" y="0"/>
                    <a:pt x="459249" y="78868"/>
                    <a:pt x="459249" y="176156"/>
                  </a:cubicBezTo>
                  <a:lnTo>
                    <a:pt x="459249" y="176156"/>
                  </a:lnTo>
                  <a:cubicBezTo>
                    <a:pt x="459249" y="273444"/>
                    <a:pt x="380381" y="352312"/>
                    <a:pt x="283093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38100"/>
              <a:ext cx="459249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Brother pressured her to be software engineer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501566" y="2204920"/>
            <a:ext cx="1611710" cy="1358900"/>
            <a:chOff x="0" y="0"/>
            <a:chExt cx="424483" cy="35790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424483" cy="357900"/>
            </a:xfrm>
            <a:custGeom>
              <a:avLst/>
              <a:gdLst/>
              <a:ahLst/>
              <a:cxnLst/>
              <a:rect r="r" b="b" t="t" l="l"/>
              <a:pathLst>
                <a:path h="357900" w="424483">
                  <a:moveTo>
                    <a:pt x="178950" y="0"/>
                  </a:moveTo>
                  <a:lnTo>
                    <a:pt x="245534" y="0"/>
                  </a:lnTo>
                  <a:cubicBezTo>
                    <a:pt x="292994" y="0"/>
                    <a:pt x="338511" y="18854"/>
                    <a:pt x="372070" y="52413"/>
                  </a:cubicBezTo>
                  <a:cubicBezTo>
                    <a:pt x="405630" y="85973"/>
                    <a:pt x="424483" y="131489"/>
                    <a:pt x="424483" y="178950"/>
                  </a:cubicBezTo>
                  <a:lnTo>
                    <a:pt x="424483" y="178950"/>
                  </a:lnTo>
                  <a:cubicBezTo>
                    <a:pt x="424483" y="277781"/>
                    <a:pt x="344365" y="357900"/>
                    <a:pt x="245534" y="357900"/>
                  </a:cubicBezTo>
                  <a:lnTo>
                    <a:pt x="178950" y="357900"/>
                  </a:lnTo>
                  <a:cubicBezTo>
                    <a:pt x="80119" y="357900"/>
                    <a:pt x="0" y="277781"/>
                    <a:pt x="0" y="178950"/>
                  </a:cubicBezTo>
                  <a:lnTo>
                    <a:pt x="0" y="178950"/>
                  </a:lnTo>
                  <a:cubicBezTo>
                    <a:pt x="0" y="80119"/>
                    <a:pt x="80119" y="0"/>
                    <a:pt x="17895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38100"/>
              <a:ext cx="424483" cy="39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She wasted a lot of time on activities that he didn’t enjoy just for college applications</a:t>
              </a: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13937769" y="5722662"/>
            <a:ext cx="1695394" cy="1467577"/>
            <a:chOff x="0" y="0"/>
            <a:chExt cx="446523" cy="386522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446523" cy="386522"/>
            </a:xfrm>
            <a:custGeom>
              <a:avLst/>
              <a:gdLst/>
              <a:ahLst/>
              <a:cxnLst/>
              <a:rect r="r" b="b" t="t" l="l"/>
              <a:pathLst>
                <a:path h="386522" w="446523">
                  <a:moveTo>
                    <a:pt x="193261" y="0"/>
                  </a:moveTo>
                  <a:lnTo>
                    <a:pt x="253262" y="0"/>
                  </a:lnTo>
                  <a:cubicBezTo>
                    <a:pt x="359998" y="0"/>
                    <a:pt x="446523" y="86526"/>
                    <a:pt x="446523" y="193261"/>
                  </a:cubicBezTo>
                  <a:lnTo>
                    <a:pt x="446523" y="193261"/>
                  </a:lnTo>
                  <a:cubicBezTo>
                    <a:pt x="446523" y="244517"/>
                    <a:pt x="426162" y="293674"/>
                    <a:pt x="389919" y="329917"/>
                  </a:cubicBezTo>
                  <a:cubicBezTo>
                    <a:pt x="353675" y="366161"/>
                    <a:pt x="304518" y="386522"/>
                    <a:pt x="253262" y="386522"/>
                  </a:cubicBezTo>
                  <a:lnTo>
                    <a:pt x="193261" y="386522"/>
                  </a:lnTo>
                  <a:cubicBezTo>
                    <a:pt x="86526" y="386522"/>
                    <a:pt x="0" y="299996"/>
                    <a:pt x="0" y="193261"/>
                  </a:cubicBezTo>
                  <a:lnTo>
                    <a:pt x="0" y="193261"/>
                  </a:lnTo>
                  <a:cubicBezTo>
                    <a:pt x="0" y="86526"/>
                    <a:pt x="86526" y="0"/>
                    <a:pt x="19326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81" id="81"/>
            <p:cNvSpPr txBox="true"/>
            <p:nvPr/>
          </p:nvSpPr>
          <p:spPr>
            <a:xfrm>
              <a:off x="0" y="-38100"/>
              <a:ext cx="446523" cy="42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She didn’t know what to write about in her college essay</a:t>
              </a: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14032701" y="7998203"/>
            <a:ext cx="1695394" cy="1467577"/>
            <a:chOff x="0" y="0"/>
            <a:chExt cx="446523" cy="386522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446523" cy="386522"/>
            </a:xfrm>
            <a:custGeom>
              <a:avLst/>
              <a:gdLst/>
              <a:ahLst/>
              <a:cxnLst/>
              <a:rect r="r" b="b" t="t" l="l"/>
              <a:pathLst>
                <a:path h="386522" w="446523">
                  <a:moveTo>
                    <a:pt x="193261" y="0"/>
                  </a:moveTo>
                  <a:lnTo>
                    <a:pt x="253262" y="0"/>
                  </a:lnTo>
                  <a:cubicBezTo>
                    <a:pt x="359998" y="0"/>
                    <a:pt x="446523" y="86526"/>
                    <a:pt x="446523" y="193261"/>
                  </a:cubicBezTo>
                  <a:lnTo>
                    <a:pt x="446523" y="193261"/>
                  </a:lnTo>
                  <a:cubicBezTo>
                    <a:pt x="446523" y="244517"/>
                    <a:pt x="426162" y="293674"/>
                    <a:pt x="389919" y="329917"/>
                  </a:cubicBezTo>
                  <a:cubicBezTo>
                    <a:pt x="353675" y="366161"/>
                    <a:pt x="304518" y="386522"/>
                    <a:pt x="253262" y="386522"/>
                  </a:cubicBezTo>
                  <a:lnTo>
                    <a:pt x="193261" y="386522"/>
                  </a:lnTo>
                  <a:cubicBezTo>
                    <a:pt x="86526" y="386522"/>
                    <a:pt x="0" y="299996"/>
                    <a:pt x="0" y="193261"/>
                  </a:cubicBezTo>
                  <a:lnTo>
                    <a:pt x="0" y="193261"/>
                  </a:lnTo>
                  <a:cubicBezTo>
                    <a:pt x="0" y="86526"/>
                    <a:pt x="86526" y="0"/>
                    <a:pt x="19326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84" id="84"/>
            <p:cNvSpPr txBox="true"/>
            <p:nvPr/>
          </p:nvSpPr>
          <p:spPr>
            <a:xfrm>
              <a:off x="0" y="-38100"/>
              <a:ext cx="446523" cy="42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Nervous competing with domestic students</a:t>
              </a: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16071313" y="5722662"/>
            <a:ext cx="1695394" cy="1467577"/>
            <a:chOff x="0" y="0"/>
            <a:chExt cx="446523" cy="386522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446523" cy="386522"/>
            </a:xfrm>
            <a:custGeom>
              <a:avLst/>
              <a:gdLst/>
              <a:ahLst/>
              <a:cxnLst/>
              <a:rect r="r" b="b" t="t" l="l"/>
              <a:pathLst>
                <a:path h="386522" w="446523">
                  <a:moveTo>
                    <a:pt x="193261" y="0"/>
                  </a:moveTo>
                  <a:lnTo>
                    <a:pt x="253262" y="0"/>
                  </a:lnTo>
                  <a:cubicBezTo>
                    <a:pt x="359998" y="0"/>
                    <a:pt x="446523" y="86526"/>
                    <a:pt x="446523" y="193261"/>
                  </a:cubicBezTo>
                  <a:lnTo>
                    <a:pt x="446523" y="193261"/>
                  </a:lnTo>
                  <a:cubicBezTo>
                    <a:pt x="446523" y="244517"/>
                    <a:pt x="426162" y="293674"/>
                    <a:pt x="389919" y="329917"/>
                  </a:cubicBezTo>
                  <a:cubicBezTo>
                    <a:pt x="353675" y="366161"/>
                    <a:pt x="304518" y="386522"/>
                    <a:pt x="253262" y="386522"/>
                  </a:cubicBezTo>
                  <a:lnTo>
                    <a:pt x="193261" y="386522"/>
                  </a:lnTo>
                  <a:cubicBezTo>
                    <a:pt x="86526" y="386522"/>
                    <a:pt x="0" y="299996"/>
                    <a:pt x="0" y="193261"/>
                  </a:cubicBezTo>
                  <a:lnTo>
                    <a:pt x="0" y="193261"/>
                  </a:lnTo>
                  <a:cubicBezTo>
                    <a:pt x="0" y="86526"/>
                    <a:pt x="86526" y="0"/>
                    <a:pt x="193261" y="0"/>
                  </a:cubicBezTo>
                  <a:close/>
                </a:path>
              </a:pathLst>
            </a:custGeom>
            <a:solidFill>
              <a:srgbClr val="C96E52"/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0" y="-38100"/>
              <a:ext cx="446523" cy="42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Uncertain of if she should talk about her international background in her application</a:t>
              </a: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16033738" y="8269083"/>
            <a:ext cx="1695394" cy="1467577"/>
            <a:chOff x="0" y="0"/>
            <a:chExt cx="446523" cy="386522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446523" cy="386522"/>
            </a:xfrm>
            <a:custGeom>
              <a:avLst/>
              <a:gdLst/>
              <a:ahLst/>
              <a:cxnLst/>
              <a:rect r="r" b="b" t="t" l="l"/>
              <a:pathLst>
                <a:path h="386522" w="446523">
                  <a:moveTo>
                    <a:pt x="193261" y="0"/>
                  </a:moveTo>
                  <a:lnTo>
                    <a:pt x="253262" y="0"/>
                  </a:lnTo>
                  <a:cubicBezTo>
                    <a:pt x="359998" y="0"/>
                    <a:pt x="446523" y="86526"/>
                    <a:pt x="446523" y="193261"/>
                  </a:cubicBezTo>
                  <a:lnTo>
                    <a:pt x="446523" y="193261"/>
                  </a:lnTo>
                  <a:cubicBezTo>
                    <a:pt x="446523" y="244517"/>
                    <a:pt x="426162" y="293674"/>
                    <a:pt x="389919" y="329917"/>
                  </a:cubicBezTo>
                  <a:cubicBezTo>
                    <a:pt x="353675" y="366161"/>
                    <a:pt x="304518" y="386522"/>
                    <a:pt x="253262" y="386522"/>
                  </a:cubicBezTo>
                  <a:lnTo>
                    <a:pt x="193261" y="386522"/>
                  </a:lnTo>
                  <a:cubicBezTo>
                    <a:pt x="86526" y="386522"/>
                    <a:pt x="0" y="299996"/>
                    <a:pt x="0" y="193261"/>
                  </a:cubicBezTo>
                  <a:lnTo>
                    <a:pt x="0" y="193261"/>
                  </a:lnTo>
                  <a:cubicBezTo>
                    <a:pt x="0" y="86526"/>
                    <a:pt x="86526" y="0"/>
                    <a:pt x="19326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38100"/>
              <a:ext cx="446523" cy="42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Unsure of how to craft her “persona” to fit what colleges were looking for</a:t>
              </a: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4288668" y="5749638"/>
            <a:ext cx="1627566" cy="1530972"/>
            <a:chOff x="0" y="0"/>
            <a:chExt cx="428659" cy="403219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428659" cy="403219"/>
            </a:xfrm>
            <a:custGeom>
              <a:avLst/>
              <a:gdLst/>
              <a:ahLst/>
              <a:cxnLst/>
              <a:rect r="r" b="b" t="t" l="l"/>
              <a:pathLst>
                <a:path h="403219" w="428659">
                  <a:moveTo>
                    <a:pt x="201609" y="0"/>
                  </a:moveTo>
                  <a:lnTo>
                    <a:pt x="227050" y="0"/>
                  </a:lnTo>
                  <a:cubicBezTo>
                    <a:pt x="280520" y="0"/>
                    <a:pt x="331800" y="21241"/>
                    <a:pt x="369609" y="59050"/>
                  </a:cubicBezTo>
                  <a:cubicBezTo>
                    <a:pt x="407418" y="96859"/>
                    <a:pt x="428659" y="148139"/>
                    <a:pt x="428659" y="201609"/>
                  </a:cubicBezTo>
                  <a:lnTo>
                    <a:pt x="428659" y="201609"/>
                  </a:lnTo>
                  <a:cubicBezTo>
                    <a:pt x="428659" y="312955"/>
                    <a:pt x="338396" y="403219"/>
                    <a:pt x="227050" y="403219"/>
                  </a:cubicBezTo>
                  <a:lnTo>
                    <a:pt x="201609" y="403219"/>
                  </a:lnTo>
                  <a:cubicBezTo>
                    <a:pt x="148139" y="403219"/>
                    <a:pt x="96859" y="381978"/>
                    <a:pt x="59050" y="344169"/>
                  </a:cubicBezTo>
                  <a:cubicBezTo>
                    <a:pt x="21241" y="306360"/>
                    <a:pt x="0" y="255080"/>
                    <a:pt x="0" y="201609"/>
                  </a:cubicBezTo>
                  <a:lnTo>
                    <a:pt x="0" y="201609"/>
                  </a:lnTo>
                  <a:cubicBezTo>
                    <a:pt x="0" y="148139"/>
                    <a:pt x="21241" y="96859"/>
                    <a:pt x="59050" y="59050"/>
                  </a:cubicBezTo>
                  <a:cubicBezTo>
                    <a:pt x="96859" y="21241"/>
                    <a:pt x="148139" y="0"/>
                    <a:pt x="20160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0" y="-38100"/>
              <a:ext cx="428659" cy="441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Took a lot of AP classes to help with her applications</a:t>
              </a: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2593777" y="8654115"/>
            <a:ext cx="1627566" cy="1530972"/>
            <a:chOff x="0" y="0"/>
            <a:chExt cx="428659" cy="403219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428659" cy="403219"/>
            </a:xfrm>
            <a:custGeom>
              <a:avLst/>
              <a:gdLst/>
              <a:ahLst/>
              <a:cxnLst/>
              <a:rect r="r" b="b" t="t" l="l"/>
              <a:pathLst>
                <a:path h="403219" w="428659">
                  <a:moveTo>
                    <a:pt x="201609" y="0"/>
                  </a:moveTo>
                  <a:lnTo>
                    <a:pt x="227050" y="0"/>
                  </a:lnTo>
                  <a:cubicBezTo>
                    <a:pt x="280520" y="0"/>
                    <a:pt x="331800" y="21241"/>
                    <a:pt x="369609" y="59050"/>
                  </a:cubicBezTo>
                  <a:cubicBezTo>
                    <a:pt x="407418" y="96859"/>
                    <a:pt x="428659" y="148139"/>
                    <a:pt x="428659" y="201609"/>
                  </a:cubicBezTo>
                  <a:lnTo>
                    <a:pt x="428659" y="201609"/>
                  </a:lnTo>
                  <a:cubicBezTo>
                    <a:pt x="428659" y="312955"/>
                    <a:pt x="338396" y="403219"/>
                    <a:pt x="227050" y="403219"/>
                  </a:cubicBezTo>
                  <a:lnTo>
                    <a:pt x="201609" y="403219"/>
                  </a:lnTo>
                  <a:cubicBezTo>
                    <a:pt x="148139" y="403219"/>
                    <a:pt x="96859" y="381978"/>
                    <a:pt x="59050" y="344169"/>
                  </a:cubicBezTo>
                  <a:cubicBezTo>
                    <a:pt x="21241" y="306360"/>
                    <a:pt x="0" y="255080"/>
                    <a:pt x="0" y="201609"/>
                  </a:cubicBezTo>
                  <a:lnTo>
                    <a:pt x="0" y="201609"/>
                  </a:lnTo>
                  <a:cubicBezTo>
                    <a:pt x="0" y="148139"/>
                    <a:pt x="21241" y="96859"/>
                    <a:pt x="59050" y="59050"/>
                  </a:cubicBezTo>
                  <a:cubicBezTo>
                    <a:pt x="96859" y="21241"/>
                    <a:pt x="148139" y="0"/>
                    <a:pt x="20160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38100"/>
              <a:ext cx="428659" cy="441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Her cousin helped her out a lot because she had experience consulting other applicants </a:t>
              </a: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6354384" y="5958924"/>
            <a:ext cx="1627566" cy="1530972"/>
            <a:chOff x="0" y="0"/>
            <a:chExt cx="428659" cy="403219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428659" cy="403219"/>
            </a:xfrm>
            <a:custGeom>
              <a:avLst/>
              <a:gdLst/>
              <a:ahLst/>
              <a:cxnLst/>
              <a:rect r="r" b="b" t="t" l="l"/>
              <a:pathLst>
                <a:path h="403219" w="428659">
                  <a:moveTo>
                    <a:pt x="201609" y="0"/>
                  </a:moveTo>
                  <a:lnTo>
                    <a:pt x="227050" y="0"/>
                  </a:lnTo>
                  <a:cubicBezTo>
                    <a:pt x="280520" y="0"/>
                    <a:pt x="331800" y="21241"/>
                    <a:pt x="369609" y="59050"/>
                  </a:cubicBezTo>
                  <a:cubicBezTo>
                    <a:pt x="407418" y="96859"/>
                    <a:pt x="428659" y="148139"/>
                    <a:pt x="428659" y="201609"/>
                  </a:cubicBezTo>
                  <a:lnTo>
                    <a:pt x="428659" y="201609"/>
                  </a:lnTo>
                  <a:cubicBezTo>
                    <a:pt x="428659" y="312955"/>
                    <a:pt x="338396" y="403219"/>
                    <a:pt x="227050" y="403219"/>
                  </a:cubicBezTo>
                  <a:lnTo>
                    <a:pt x="201609" y="403219"/>
                  </a:lnTo>
                  <a:cubicBezTo>
                    <a:pt x="148139" y="403219"/>
                    <a:pt x="96859" y="381978"/>
                    <a:pt x="59050" y="344169"/>
                  </a:cubicBezTo>
                  <a:cubicBezTo>
                    <a:pt x="21241" y="306360"/>
                    <a:pt x="0" y="255080"/>
                    <a:pt x="0" y="201609"/>
                  </a:cubicBezTo>
                  <a:lnTo>
                    <a:pt x="0" y="201609"/>
                  </a:lnTo>
                  <a:cubicBezTo>
                    <a:pt x="0" y="148139"/>
                    <a:pt x="21241" y="96859"/>
                    <a:pt x="59050" y="59050"/>
                  </a:cubicBezTo>
                  <a:cubicBezTo>
                    <a:pt x="96859" y="21241"/>
                    <a:pt x="148139" y="0"/>
                    <a:pt x="20160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0" y="-38100"/>
              <a:ext cx="428659" cy="441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Never paid for a service, but wishes she did</a:t>
              </a: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4290765" y="7503598"/>
            <a:ext cx="1627566" cy="1530972"/>
            <a:chOff x="0" y="0"/>
            <a:chExt cx="428659" cy="403219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428659" cy="403219"/>
            </a:xfrm>
            <a:custGeom>
              <a:avLst/>
              <a:gdLst/>
              <a:ahLst/>
              <a:cxnLst/>
              <a:rect r="r" b="b" t="t" l="l"/>
              <a:pathLst>
                <a:path h="403219" w="428659">
                  <a:moveTo>
                    <a:pt x="201609" y="0"/>
                  </a:moveTo>
                  <a:lnTo>
                    <a:pt x="227050" y="0"/>
                  </a:lnTo>
                  <a:cubicBezTo>
                    <a:pt x="280520" y="0"/>
                    <a:pt x="331800" y="21241"/>
                    <a:pt x="369609" y="59050"/>
                  </a:cubicBezTo>
                  <a:cubicBezTo>
                    <a:pt x="407418" y="96859"/>
                    <a:pt x="428659" y="148139"/>
                    <a:pt x="428659" y="201609"/>
                  </a:cubicBezTo>
                  <a:lnTo>
                    <a:pt x="428659" y="201609"/>
                  </a:lnTo>
                  <a:cubicBezTo>
                    <a:pt x="428659" y="312955"/>
                    <a:pt x="338396" y="403219"/>
                    <a:pt x="227050" y="403219"/>
                  </a:cubicBezTo>
                  <a:lnTo>
                    <a:pt x="201609" y="403219"/>
                  </a:lnTo>
                  <a:cubicBezTo>
                    <a:pt x="148139" y="403219"/>
                    <a:pt x="96859" y="381978"/>
                    <a:pt x="59050" y="344169"/>
                  </a:cubicBezTo>
                  <a:cubicBezTo>
                    <a:pt x="21241" y="306360"/>
                    <a:pt x="0" y="255080"/>
                    <a:pt x="0" y="201609"/>
                  </a:cubicBezTo>
                  <a:lnTo>
                    <a:pt x="0" y="201609"/>
                  </a:lnTo>
                  <a:cubicBezTo>
                    <a:pt x="0" y="148139"/>
                    <a:pt x="21241" y="96859"/>
                    <a:pt x="59050" y="59050"/>
                  </a:cubicBezTo>
                  <a:cubicBezTo>
                    <a:pt x="96859" y="21241"/>
                    <a:pt x="148139" y="0"/>
                    <a:pt x="201609" y="0"/>
                  </a:cubicBez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-38100"/>
              <a:ext cx="428659" cy="441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Tried her best to avoid peer pressure, since it only made her mental health worse off</a:t>
              </a: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6394581" y="7813746"/>
            <a:ext cx="1627566" cy="1530972"/>
            <a:chOff x="0" y="0"/>
            <a:chExt cx="428659" cy="403219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428659" cy="403219"/>
            </a:xfrm>
            <a:custGeom>
              <a:avLst/>
              <a:gdLst/>
              <a:ahLst/>
              <a:cxnLst/>
              <a:rect r="r" b="b" t="t" l="l"/>
              <a:pathLst>
                <a:path h="403219" w="428659">
                  <a:moveTo>
                    <a:pt x="201609" y="0"/>
                  </a:moveTo>
                  <a:lnTo>
                    <a:pt x="227050" y="0"/>
                  </a:lnTo>
                  <a:cubicBezTo>
                    <a:pt x="280520" y="0"/>
                    <a:pt x="331800" y="21241"/>
                    <a:pt x="369609" y="59050"/>
                  </a:cubicBezTo>
                  <a:cubicBezTo>
                    <a:pt x="407418" y="96859"/>
                    <a:pt x="428659" y="148139"/>
                    <a:pt x="428659" y="201609"/>
                  </a:cubicBezTo>
                  <a:lnTo>
                    <a:pt x="428659" y="201609"/>
                  </a:lnTo>
                  <a:cubicBezTo>
                    <a:pt x="428659" y="312955"/>
                    <a:pt x="338396" y="403219"/>
                    <a:pt x="227050" y="403219"/>
                  </a:cubicBezTo>
                  <a:lnTo>
                    <a:pt x="201609" y="403219"/>
                  </a:lnTo>
                  <a:cubicBezTo>
                    <a:pt x="148139" y="403219"/>
                    <a:pt x="96859" y="381978"/>
                    <a:pt x="59050" y="344169"/>
                  </a:cubicBezTo>
                  <a:cubicBezTo>
                    <a:pt x="21241" y="306360"/>
                    <a:pt x="0" y="255080"/>
                    <a:pt x="0" y="201609"/>
                  </a:cubicBezTo>
                  <a:lnTo>
                    <a:pt x="0" y="201609"/>
                  </a:lnTo>
                  <a:cubicBezTo>
                    <a:pt x="0" y="148139"/>
                    <a:pt x="21241" y="96859"/>
                    <a:pt x="59050" y="59050"/>
                  </a:cubicBezTo>
                  <a:cubicBezTo>
                    <a:pt x="96859" y="21241"/>
                    <a:pt x="148139" y="0"/>
                    <a:pt x="20160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-38100"/>
              <a:ext cx="428659" cy="441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Started prepping since Junior year of high school</a:t>
              </a: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13874731" y="2359025"/>
            <a:ext cx="1753947" cy="1183579"/>
            <a:chOff x="0" y="0"/>
            <a:chExt cx="461945" cy="311725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461945" cy="311725"/>
            </a:xfrm>
            <a:custGeom>
              <a:avLst/>
              <a:gdLst/>
              <a:ahLst/>
              <a:cxnLst/>
              <a:rect r="r" b="b" t="t" l="l"/>
              <a:pathLst>
                <a:path h="311725" w="461945">
                  <a:moveTo>
                    <a:pt x="155862" y="0"/>
                  </a:moveTo>
                  <a:lnTo>
                    <a:pt x="306083" y="0"/>
                  </a:lnTo>
                  <a:cubicBezTo>
                    <a:pt x="347420" y="0"/>
                    <a:pt x="387064" y="16421"/>
                    <a:pt x="416294" y="45651"/>
                  </a:cubicBezTo>
                  <a:cubicBezTo>
                    <a:pt x="445524" y="74881"/>
                    <a:pt x="461945" y="114525"/>
                    <a:pt x="461945" y="155862"/>
                  </a:cubicBezTo>
                  <a:lnTo>
                    <a:pt x="461945" y="155862"/>
                  </a:lnTo>
                  <a:cubicBezTo>
                    <a:pt x="461945" y="197199"/>
                    <a:pt x="445524" y="236844"/>
                    <a:pt x="416294" y="266074"/>
                  </a:cubicBezTo>
                  <a:cubicBezTo>
                    <a:pt x="387064" y="295303"/>
                    <a:pt x="347420" y="311725"/>
                    <a:pt x="306083" y="311725"/>
                  </a:cubicBezTo>
                  <a:lnTo>
                    <a:pt x="155862" y="311725"/>
                  </a:lnTo>
                  <a:cubicBezTo>
                    <a:pt x="114525" y="311725"/>
                    <a:pt x="74881" y="295303"/>
                    <a:pt x="45651" y="266074"/>
                  </a:cubicBezTo>
                  <a:cubicBezTo>
                    <a:pt x="16421" y="236844"/>
                    <a:pt x="0" y="197199"/>
                    <a:pt x="0" y="155862"/>
                  </a:cubicBezTo>
                  <a:lnTo>
                    <a:pt x="0" y="155862"/>
                  </a:lnTo>
                  <a:cubicBezTo>
                    <a:pt x="0" y="114525"/>
                    <a:pt x="16421" y="74881"/>
                    <a:pt x="45651" y="45651"/>
                  </a:cubicBezTo>
                  <a:cubicBezTo>
                    <a:pt x="74881" y="16421"/>
                    <a:pt x="114525" y="0"/>
                    <a:pt x="15586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-38100"/>
              <a:ext cx="461945" cy="349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Her profile was more of a persona than something genuine</a:t>
              </a: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13937769" y="3741737"/>
            <a:ext cx="1753947" cy="1358900"/>
            <a:chOff x="0" y="0"/>
            <a:chExt cx="461945" cy="357900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461945" cy="357900"/>
            </a:xfrm>
            <a:custGeom>
              <a:avLst/>
              <a:gdLst/>
              <a:ahLst/>
              <a:cxnLst/>
              <a:rect r="r" b="b" t="t" l="l"/>
              <a:pathLst>
                <a:path h="357900" w="461945">
                  <a:moveTo>
                    <a:pt x="178950" y="0"/>
                  </a:moveTo>
                  <a:lnTo>
                    <a:pt x="282995" y="0"/>
                  </a:lnTo>
                  <a:cubicBezTo>
                    <a:pt x="381826" y="0"/>
                    <a:pt x="461945" y="80119"/>
                    <a:pt x="461945" y="178950"/>
                  </a:cubicBezTo>
                  <a:lnTo>
                    <a:pt x="461945" y="178950"/>
                  </a:lnTo>
                  <a:cubicBezTo>
                    <a:pt x="461945" y="226410"/>
                    <a:pt x="443091" y="271927"/>
                    <a:pt x="409532" y="305486"/>
                  </a:cubicBezTo>
                  <a:cubicBezTo>
                    <a:pt x="375972" y="339046"/>
                    <a:pt x="330456" y="357900"/>
                    <a:pt x="282995" y="357900"/>
                  </a:cubicBezTo>
                  <a:lnTo>
                    <a:pt x="178950" y="357900"/>
                  </a:lnTo>
                  <a:cubicBezTo>
                    <a:pt x="80119" y="357900"/>
                    <a:pt x="0" y="277781"/>
                    <a:pt x="0" y="178950"/>
                  </a:cubicBezTo>
                  <a:lnTo>
                    <a:pt x="0" y="178950"/>
                  </a:lnTo>
                  <a:cubicBezTo>
                    <a:pt x="0" y="80119"/>
                    <a:pt x="80119" y="0"/>
                    <a:pt x="17895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11" id="111"/>
            <p:cNvSpPr txBox="true"/>
            <p:nvPr/>
          </p:nvSpPr>
          <p:spPr>
            <a:xfrm>
              <a:off x="0" y="-38100"/>
              <a:ext cx="461945" cy="396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Students don’t really know how to pick schools to apply to, other than word of mouth</a:t>
              </a:r>
            </a:p>
          </p:txBody>
        </p:sp>
      </p:grpSp>
      <p:grpSp>
        <p:nvGrpSpPr>
          <p:cNvPr name="Group 112" id="112"/>
          <p:cNvGrpSpPr/>
          <p:nvPr/>
        </p:nvGrpSpPr>
        <p:grpSpPr>
          <a:xfrm rot="0">
            <a:off x="9432797" y="1895659"/>
            <a:ext cx="1895678" cy="1440821"/>
            <a:chOff x="0" y="0"/>
            <a:chExt cx="499273" cy="379475"/>
          </a:xfrm>
        </p:grpSpPr>
        <p:sp>
          <p:nvSpPr>
            <p:cNvPr name="Freeform 113" id="113"/>
            <p:cNvSpPr/>
            <p:nvPr/>
          </p:nvSpPr>
          <p:spPr>
            <a:xfrm flipH="false" flipV="false" rot="0">
              <a:off x="0" y="0"/>
              <a:ext cx="499273" cy="379475"/>
            </a:xfrm>
            <a:custGeom>
              <a:avLst/>
              <a:gdLst/>
              <a:ahLst/>
              <a:cxnLst/>
              <a:rect r="r" b="b" t="t" l="l"/>
              <a:pathLst>
                <a:path h="379475" w="499273">
                  <a:moveTo>
                    <a:pt x="189738" y="0"/>
                  </a:moveTo>
                  <a:lnTo>
                    <a:pt x="309536" y="0"/>
                  </a:lnTo>
                  <a:cubicBezTo>
                    <a:pt x="359857" y="0"/>
                    <a:pt x="408118" y="19990"/>
                    <a:pt x="443700" y="55573"/>
                  </a:cubicBezTo>
                  <a:cubicBezTo>
                    <a:pt x="479283" y="91156"/>
                    <a:pt x="499273" y="139416"/>
                    <a:pt x="499273" y="189738"/>
                  </a:cubicBezTo>
                  <a:lnTo>
                    <a:pt x="499273" y="189738"/>
                  </a:lnTo>
                  <a:cubicBezTo>
                    <a:pt x="499273" y="294527"/>
                    <a:pt x="414325" y="379475"/>
                    <a:pt x="309536" y="379475"/>
                  </a:cubicBezTo>
                  <a:lnTo>
                    <a:pt x="189738" y="379475"/>
                  </a:lnTo>
                  <a:cubicBezTo>
                    <a:pt x="84948" y="379475"/>
                    <a:pt x="0" y="294527"/>
                    <a:pt x="0" y="189738"/>
                  </a:cubicBezTo>
                  <a:lnTo>
                    <a:pt x="0" y="189738"/>
                  </a:lnTo>
                  <a:cubicBezTo>
                    <a:pt x="0" y="84948"/>
                    <a:pt x="84948" y="0"/>
                    <a:pt x="18973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14" id="114"/>
            <p:cNvSpPr txBox="true"/>
            <p:nvPr/>
          </p:nvSpPr>
          <p:spPr>
            <a:xfrm>
              <a:off x="0" y="-38100"/>
              <a:ext cx="499273" cy="4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She wants a better way to track college information because she didn’t know what quarter system was like </a:t>
              </a:r>
            </a:p>
          </p:txBody>
        </p:sp>
      </p:grpSp>
      <p:grpSp>
        <p:nvGrpSpPr>
          <p:cNvPr name="Group 115" id="115"/>
          <p:cNvGrpSpPr/>
          <p:nvPr/>
        </p:nvGrpSpPr>
        <p:grpSpPr>
          <a:xfrm rot="0">
            <a:off x="16071313" y="2359025"/>
            <a:ext cx="1753947" cy="1183579"/>
            <a:chOff x="0" y="0"/>
            <a:chExt cx="461945" cy="311725"/>
          </a:xfrm>
        </p:grpSpPr>
        <p:sp>
          <p:nvSpPr>
            <p:cNvPr name="Freeform 116" id="116"/>
            <p:cNvSpPr/>
            <p:nvPr/>
          </p:nvSpPr>
          <p:spPr>
            <a:xfrm flipH="false" flipV="false" rot="0">
              <a:off x="0" y="0"/>
              <a:ext cx="461945" cy="311725"/>
            </a:xfrm>
            <a:custGeom>
              <a:avLst/>
              <a:gdLst/>
              <a:ahLst/>
              <a:cxnLst/>
              <a:rect r="r" b="b" t="t" l="l"/>
              <a:pathLst>
                <a:path h="311725" w="461945">
                  <a:moveTo>
                    <a:pt x="155862" y="0"/>
                  </a:moveTo>
                  <a:lnTo>
                    <a:pt x="306083" y="0"/>
                  </a:lnTo>
                  <a:cubicBezTo>
                    <a:pt x="347420" y="0"/>
                    <a:pt x="387064" y="16421"/>
                    <a:pt x="416294" y="45651"/>
                  </a:cubicBezTo>
                  <a:cubicBezTo>
                    <a:pt x="445524" y="74881"/>
                    <a:pt x="461945" y="114525"/>
                    <a:pt x="461945" y="155862"/>
                  </a:cubicBezTo>
                  <a:lnTo>
                    <a:pt x="461945" y="155862"/>
                  </a:lnTo>
                  <a:cubicBezTo>
                    <a:pt x="461945" y="197199"/>
                    <a:pt x="445524" y="236844"/>
                    <a:pt x="416294" y="266074"/>
                  </a:cubicBezTo>
                  <a:cubicBezTo>
                    <a:pt x="387064" y="295303"/>
                    <a:pt x="347420" y="311725"/>
                    <a:pt x="306083" y="311725"/>
                  </a:cubicBezTo>
                  <a:lnTo>
                    <a:pt x="155862" y="311725"/>
                  </a:lnTo>
                  <a:cubicBezTo>
                    <a:pt x="114525" y="311725"/>
                    <a:pt x="74881" y="295303"/>
                    <a:pt x="45651" y="266074"/>
                  </a:cubicBezTo>
                  <a:cubicBezTo>
                    <a:pt x="16421" y="236844"/>
                    <a:pt x="0" y="197199"/>
                    <a:pt x="0" y="155862"/>
                  </a:cubicBezTo>
                  <a:lnTo>
                    <a:pt x="0" y="155862"/>
                  </a:lnTo>
                  <a:cubicBezTo>
                    <a:pt x="0" y="114525"/>
                    <a:pt x="16421" y="74881"/>
                    <a:pt x="45651" y="45651"/>
                  </a:cubicBezTo>
                  <a:cubicBezTo>
                    <a:pt x="74881" y="16421"/>
                    <a:pt x="114525" y="0"/>
                    <a:pt x="15586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17" id="117"/>
            <p:cNvSpPr txBox="true"/>
            <p:nvPr/>
          </p:nvSpPr>
          <p:spPr>
            <a:xfrm>
              <a:off x="0" y="-38100"/>
              <a:ext cx="461945" cy="349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There should be tools to aggregate the information found online</a:t>
              </a:r>
            </a:p>
          </p:txBody>
        </p:sp>
      </p:grpSp>
      <p:grpSp>
        <p:nvGrpSpPr>
          <p:cNvPr name="Group 118" id="118"/>
          <p:cNvGrpSpPr/>
          <p:nvPr/>
        </p:nvGrpSpPr>
        <p:grpSpPr>
          <a:xfrm rot="0">
            <a:off x="13859872" y="633316"/>
            <a:ext cx="1753947" cy="1183579"/>
            <a:chOff x="0" y="0"/>
            <a:chExt cx="461945" cy="311725"/>
          </a:xfrm>
        </p:grpSpPr>
        <p:sp>
          <p:nvSpPr>
            <p:cNvPr name="Freeform 119" id="119"/>
            <p:cNvSpPr/>
            <p:nvPr/>
          </p:nvSpPr>
          <p:spPr>
            <a:xfrm flipH="false" flipV="false" rot="0">
              <a:off x="0" y="0"/>
              <a:ext cx="461945" cy="311725"/>
            </a:xfrm>
            <a:custGeom>
              <a:avLst/>
              <a:gdLst/>
              <a:ahLst/>
              <a:cxnLst/>
              <a:rect r="r" b="b" t="t" l="l"/>
              <a:pathLst>
                <a:path h="311725" w="461945">
                  <a:moveTo>
                    <a:pt x="155862" y="0"/>
                  </a:moveTo>
                  <a:lnTo>
                    <a:pt x="306083" y="0"/>
                  </a:lnTo>
                  <a:cubicBezTo>
                    <a:pt x="347420" y="0"/>
                    <a:pt x="387064" y="16421"/>
                    <a:pt x="416294" y="45651"/>
                  </a:cubicBezTo>
                  <a:cubicBezTo>
                    <a:pt x="445524" y="74881"/>
                    <a:pt x="461945" y="114525"/>
                    <a:pt x="461945" y="155862"/>
                  </a:cubicBezTo>
                  <a:lnTo>
                    <a:pt x="461945" y="155862"/>
                  </a:lnTo>
                  <a:cubicBezTo>
                    <a:pt x="461945" y="197199"/>
                    <a:pt x="445524" y="236844"/>
                    <a:pt x="416294" y="266074"/>
                  </a:cubicBezTo>
                  <a:cubicBezTo>
                    <a:pt x="387064" y="295303"/>
                    <a:pt x="347420" y="311725"/>
                    <a:pt x="306083" y="311725"/>
                  </a:cubicBezTo>
                  <a:lnTo>
                    <a:pt x="155862" y="311725"/>
                  </a:lnTo>
                  <a:cubicBezTo>
                    <a:pt x="114525" y="311725"/>
                    <a:pt x="74881" y="295303"/>
                    <a:pt x="45651" y="266074"/>
                  </a:cubicBezTo>
                  <a:cubicBezTo>
                    <a:pt x="16421" y="236844"/>
                    <a:pt x="0" y="197199"/>
                    <a:pt x="0" y="155862"/>
                  </a:cubicBezTo>
                  <a:lnTo>
                    <a:pt x="0" y="155862"/>
                  </a:lnTo>
                  <a:cubicBezTo>
                    <a:pt x="0" y="114525"/>
                    <a:pt x="16421" y="74881"/>
                    <a:pt x="45651" y="45651"/>
                  </a:cubicBezTo>
                  <a:cubicBezTo>
                    <a:pt x="74881" y="16421"/>
                    <a:pt x="114525" y="0"/>
                    <a:pt x="155862" y="0"/>
                  </a:cubicBezTo>
                  <a:close/>
                </a:path>
              </a:pathLst>
            </a:custGeom>
            <a:solidFill>
              <a:srgbClr val="C96E52"/>
            </a:solidFill>
          </p:spPr>
        </p:sp>
        <p:sp>
          <p:nvSpPr>
            <p:cNvPr name="TextBox 120" id="120"/>
            <p:cNvSpPr txBox="true"/>
            <p:nvPr/>
          </p:nvSpPr>
          <p:spPr>
            <a:xfrm>
              <a:off x="0" y="-38100"/>
              <a:ext cx="461945" cy="349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It’s better to learn from other students who have been through the process</a:t>
              </a:r>
            </a:p>
          </p:txBody>
        </p:sp>
      </p:grpSp>
      <p:grpSp>
        <p:nvGrpSpPr>
          <p:cNvPr name="Group 121" id="121"/>
          <p:cNvGrpSpPr/>
          <p:nvPr/>
        </p:nvGrpSpPr>
        <p:grpSpPr>
          <a:xfrm rot="0">
            <a:off x="4700340" y="673330"/>
            <a:ext cx="1581773" cy="1262546"/>
            <a:chOff x="0" y="0"/>
            <a:chExt cx="416599" cy="332522"/>
          </a:xfrm>
        </p:grpSpPr>
        <p:sp>
          <p:nvSpPr>
            <p:cNvPr name="Freeform 122" id="122"/>
            <p:cNvSpPr/>
            <p:nvPr/>
          </p:nvSpPr>
          <p:spPr>
            <a:xfrm flipH="false" flipV="false" rot="0">
              <a:off x="0" y="0"/>
              <a:ext cx="416599" cy="332522"/>
            </a:xfrm>
            <a:custGeom>
              <a:avLst/>
              <a:gdLst/>
              <a:ahLst/>
              <a:cxnLst/>
              <a:rect r="r" b="b" t="t" l="l"/>
              <a:pathLst>
                <a:path h="332522" w="416599">
                  <a:moveTo>
                    <a:pt x="166261" y="0"/>
                  </a:moveTo>
                  <a:lnTo>
                    <a:pt x="250337" y="0"/>
                  </a:lnTo>
                  <a:cubicBezTo>
                    <a:pt x="294433" y="0"/>
                    <a:pt x="336722" y="17517"/>
                    <a:pt x="367902" y="48697"/>
                  </a:cubicBezTo>
                  <a:cubicBezTo>
                    <a:pt x="399082" y="79877"/>
                    <a:pt x="416599" y="122166"/>
                    <a:pt x="416599" y="166261"/>
                  </a:cubicBezTo>
                  <a:lnTo>
                    <a:pt x="416599" y="166261"/>
                  </a:lnTo>
                  <a:cubicBezTo>
                    <a:pt x="416599" y="210356"/>
                    <a:pt x="399082" y="252646"/>
                    <a:pt x="367902" y="283826"/>
                  </a:cubicBezTo>
                  <a:cubicBezTo>
                    <a:pt x="336722" y="315006"/>
                    <a:pt x="294433" y="332522"/>
                    <a:pt x="250337" y="332522"/>
                  </a:cubicBezTo>
                  <a:lnTo>
                    <a:pt x="166261" y="332522"/>
                  </a:lnTo>
                  <a:cubicBezTo>
                    <a:pt x="122166" y="332522"/>
                    <a:pt x="79877" y="315006"/>
                    <a:pt x="48697" y="283826"/>
                  </a:cubicBezTo>
                  <a:cubicBezTo>
                    <a:pt x="17517" y="252646"/>
                    <a:pt x="0" y="210356"/>
                    <a:pt x="0" y="166261"/>
                  </a:cubicBezTo>
                  <a:lnTo>
                    <a:pt x="0" y="166261"/>
                  </a:lnTo>
                  <a:cubicBezTo>
                    <a:pt x="0" y="122166"/>
                    <a:pt x="17517" y="79877"/>
                    <a:pt x="48697" y="48697"/>
                  </a:cubicBezTo>
                  <a:cubicBezTo>
                    <a:pt x="79877" y="17517"/>
                    <a:pt x="122166" y="0"/>
                    <a:pt x="16626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3" id="123"/>
            <p:cNvSpPr txBox="true"/>
            <p:nvPr/>
          </p:nvSpPr>
          <p:spPr>
            <a:xfrm>
              <a:off x="0" y="-38100"/>
              <a:ext cx="416599" cy="370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The process is flawed since it selects for more domestic students</a:t>
              </a:r>
            </a:p>
          </p:txBody>
        </p:sp>
      </p:grpSp>
      <p:grpSp>
        <p:nvGrpSpPr>
          <p:cNvPr name="Group 124" id="124"/>
          <p:cNvGrpSpPr/>
          <p:nvPr/>
        </p:nvGrpSpPr>
        <p:grpSpPr>
          <a:xfrm rot="0">
            <a:off x="4858634" y="2157758"/>
            <a:ext cx="1611710" cy="1759909"/>
            <a:chOff x="0" y="0"/>
            <a:chExt cx="424483" cy="463515"/>
          </a:xfrm>
        </p:grpSpPr>
        <p:sp>
          <p:nvSpPr>
            <p:cNvPr name="Freeform 125" id="125"/>
            <p:cNvSpPr/>
            <p:nvPr/>
          </p:nvSpPr>
          <p:spPr>
            <a:xfrm flipH="false" flipV="false" rot="0">
              <a:off x="0" y="0"/>
              <a:ext cx="424483" cy="463515"/>
            </a:xfrm>
            <a:custGeom>
              <a:avLst/>
              <a:gdLst/>
              <a:ahLst/>
              <a:cxnLst/>
              <a:rect r="r" b="b" t="t" l="l"/>
              <a:pathLst>
                <a:path h="463515" w="424483">
                  <a:moveTo>
                    <a:pt x="212242" y="0"/>
                  </a:moveTo>
                  <a:lnTo>
                    <a:pt x="212242" y="0"/>
                  </a:lnTo>
                  <a:cubicBezTo>
                    <a:pt x="268532" y="0"/>
                    <a:pt x="322516" y="22361"/>
                    <a:pt x="362319" y="62164"/>
                  </a:cubicBezTo>
                  <a:cubicBezTo>
                    <a:pt x="402122" y="101967"/>
                    <a:pt x="424483" y="155952"/>
                    <a:pt x="424483" y="212242"/>
                  </a:cubicBezTo>
                  <a:lnTo>
                    <a:pt x="424483" y="251273"/>
                  </a:lnTo>
                  <a:cubicBezTo>
                    <a:pt x="424483" y="307563"/>
                    <a:pt x="402122" y="361548"/>
                    <a:pt x="362319" y="401351"/>
                  </a:cubicBezTo>
                  <a:cubicBezTo>
                    <a:pt x="322516" y="441154"/>
                    <a:pt x="268532" y="463515"/>
                    <a:pt x="212242" y="463515"/>
                  </a:cubicBezTo>
                  <a:lnTo>
                    <a:pt x="212242" y="463515"/>
                  </a:lnTo>
                  <a:cubicBezTo>
                    <a:pt x="155952" y="463515"/>
                    <a:pt x="101967" y="441154"/>
                    <a:pt x="62164" y="401351"/>
                  </a:cubicBezTo>
                  <a:cubicBezTo>
                    <a:pt x="22361" y="361548"/>
                    <a:pt x="0" y="307563"/>
                    <a:pt x="0" y="251273"/>
                  </a:cubicBezTo>
                  <a:lnTo>
                    <a:pt x="0" y="212242"/>
                  </a:lnTo>
                  <a:cubicBezTo>
                    <a:pt x="0" y="155952"/>
                    <a:pt x="22361" y="101967"/>
                    <a:pt x="62164" y="62164"/>
                  </a:cubicBezTo>
                  <a:cubicBezTo>
                    <a:pt x="101967" y="22361"/>
                    <a:pt x="155952" y="0"/>
                    <a:pt x="212242" y="0"/>
                  </a:cubicBez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TextBox 126" id="126"/>
            <p:cNvSpPr txBox="true"/>
            <p:nvPr/>
          </p:nvSpPr>
          <p:spPr>
            <a:xfrm>
              <a:off x="0" y="-38100"/>
              <a:ext cx="424483" cy="501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College counselor's involvement was minimal, contributing mainly to logistical tasks like transcripts</a:t>
              </a:r>
            </a:p>
          </p:txBody>
        </p:sp>
      </p:grpSp>
      <p:grpSp>
        <p:nvGrpSpPr>
          <p:cNvPr name="Group 127" id="127"/>
          <p:cNvGrpSpPr/>
          <p:nvPr/>
        </p:nvGrpSpPr>
        <p:grpSpPr>
          <a:xfrm rot="0">
            <a:off x="611368" y="3803951"/>
            <a:ext cx="1611710" cy="1168099"/>
            <a:chOff x="0" y="0"/>
            <a:chExt cx="424483" cy="307647"/>
          </a:xfrm>
        </p:grpSpPr>
        <p:sp>
          <p:nvSpPr>
            <p:cNvPr name="Freeform 128" id="128"/>
            <p:cNvSpPr/>
            <p:nvPr/>
          </p:nvSpPr>
          <p:spPr>
            <a:xfrm flipH="false" flipV="false" rot="0">
              <a:off x="0" y="0"/>
              <a:ext cx="424483" cy="307647"/>
            </a:xfrm>
            <a:custGeom>
              <a:avLst/>
              <a:gdLst/>
              <a:ahLst/>
              <a:cxnLst/>
              <a:rect r="r" b="b" t="t" l="l"/>
              <a:pathLst>
                <a:path h="307647" w="424483">
                  <a:moveTo>
                    <a:pt x="153824" y="0"/>
                  </a:moveTo>
                  <a:lnTo>
                    <a:pt x="270660" y="0"/>
                  </a:lnTo>
                  <a:cubicBezTo>
                    <a:pt x="311456" y="0"/>
                    <a:pt x="350582" y="16206"/>
                    <a:pt x="379429" y="45054"/>
                  </a:cubicBezTo>
                  <a:cubicBezTo>
                    <a:pt x="408277" y="73901"/>
                    <a:pt x="424483" y="113027"/>
                    <a:pt x="424483" y="153824"/>
                  </a:cubicBezTo>
                  <a:lnTo>
                    <a:pt x="424483" y="153824"/>
                  </a:lnTo>
                  <a:cubicBezTo>
                    <a:pt x="424483" y="194620"/>
                    <a:pt x="408277" y="233746"/>
                    <a:pt x="379429" y="262593"/>
                  </a:cubicBezTo>
                  <a:cubicBezTo>
                    <a:pt x="350582" y="291441"/>
                    <a:pt x="311456" y="307647"/>
                    <a:pt x="270660" y="307647"/>
                  </a:cubicBezTo>
                  <a:lnTo>
                    <a:pt x="153824" y="307647"/>
                  </a:lnTo>
                  <a:cubicBezTo>
                    <a:pt x="113027" y="307647"/>
                    <a:pt x="73901" y="291441"/>
                    <a:pt x="45054" y="262593"/>
                  </a:cubicBezTo>
                  <a:cubicBezTo>
                    <a:pt x="16206" y="233746"/>
                    <a:pt x="0" y="194620"/>
                    <a:pt x="0" y="153824"/>
                  </a:cubicBezTo>
                  <a:lnTo>
                    <a:pt x="0" y="153824"/>
                  </a:lnTo>
                  <a:cubicBezTo>
                    <a:pt x="0" y="113027"/>
                    <a:pt x="16206" y="73901"/>
                    <a:pt x="45054" y="45054"/>
                  </a:cubicBezTo>
                  <a:cubicBezTo>
                    <a:pt x="73901" y="16206"/>
                    <a:pt x="113027" y="0"/>
                    <a:pt x="153824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9" id="129"/>
            <p:cNvSpPr txBox="true"/>
            <p:nvPr/>
          </p:nvSpPr>
          <p:spPr>
            <a:xfrm>
              <a:off x="0" y="-38100"/>
              <a:ext cx="424483" cy="345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Lots of people were super competitive and wanted to get into good schools </a:t>
              </a:r>
            </a:p>
          </p:txBody>
        </p:sp>
      </p:grpSp>
      <p:grpSp>
        <p:nvGrpSpPr>
          <p:cNvPr name="Group 130" id="130"/>
          <p:cNvGrpSpPr/>
          <p:nvPr/>
        </p:nvGrpSpPr>
        <p:grpSpPr>
          <a:xfrm rot="0">
            <a:off x="6801906" y="1935876"/>
            <a:ext cx="1581773" cy="1262546"/>
            <a:chOff x="0" y="0"/>
            <a:chExt cx="416599" cy="332522"/>
          </a:xfrm>
        </p:grpSpPr>
        <p:sp>
          <p:nvSpPr>
            <p:cNvPr name="Freeform 131" id="131"/>
            <p:cNvSpPr/>
            <p:nvPr/>
          </p:nvSpPr>
          <p:spPr>
            <a:xfrm flipH="false" flipV="false" rot="0">
              <a:off x="0" y="0"/>
              <a:ext cx="416599" cy="332522"/>
            </a:xfrm>
            <a:custGeom>
              <a:avLst/>
              <a:gdLst/>
              <a:ahLst/>
              <a:cxnLst/>
              <a:rect r="r" b="b" t="t" l="l"/>
              <a:pathLst>
                <a:path h="332522" w="416599">
                  <a:moveTo>
                    <a:pt x="166261" y="0"/>
                  </a:moveTo>
                  <a:lnTo>
                    <a:pt x="250337" y="0"/>
                  </a:lnTo>
                  <a:cubicBezTo>
                    <a:pt x="294433" y="0"/>
                    <a:pt x="336722" y="17517"/>
                    <a:pt x="367902" y="48697"/>
                  </a:cubicBezTo>
                  <a:cubicBezTo>
                    <a:pt x="399082" y="79877"/>
                    <a:pt x="416599" y="122166"/>
                    <a:pt x="416599" y="166261"/>
                  </a:cubicBezTo>
                  <a:lnTo>
                    <a:pt x="416599" y="166261"/>
                  </a:lnTo>
                  <a:cubicBezTo>
                    <a:pt x="416599" y="210356"/>
                    <a:pt x="399082" y="252646"/>
                    <a:pt x="367902" y="283826"/>
                  </a:cubicBezTo>
                  <a:cubicBezTo>
                    <a:pt x="336722" y="315006"/>
                    <a:pt x="294433" y="332522"/>
                    <a:pt x="250337" y="332522"/>
                  </a:cubicBezTo>
                  <a:lnTo>
                    <a:pt x="166261" y="332522"/>
                  </a:lnTo>
                  <a:cubicBezTo>
                    <a:pt x="122166" y="332522"/>
                    <a:pt x="79877" y="315006"/>
                    <a:pt x="48697" y="283826"/>
                  </a:cubicBezTo>
                  <a:cubicBezTo>
                    <a:pt x="17517" y="252646"/>
                    <a:pt x="0" y="210356"/>
                    <a:pt x="0" y="166261"/>
                  </a:cubicBezTo>
                  <a:lnTo>
                    <a:pt x="0" y="166261"/>
                  </a:lnTo>
                  <a:cubicBezTo>
                    <a:pt x="0" y="122166"/>
                    <a:pt x="17517" y="79877"/>
                    <a:pt x="48697" y="48697"/>
                  </a:cubicBezTo>
                  <a:cubicBezTo>
                    <a:pt x="79877" y="17517"/>
                    <a:pt x="122166" y="0"/>
                    <a:pt x="16626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2" id="132"/>
            <p:cNvSpPr txBox="true"/>
            <p:nvPr/>
          </p:nvSpPr>
          <p:spPr>
            <a:xfrm>
              <a:off x="0" y="-38100"/>
              <a:ext cx="416599" cy="370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She didn’t really care about grades until she noticed other people did</a:t>
              </a:r>
            </a:p>
          </p:txBody>
        </p:sp>
      </p:grpSp>
      <p:grpSp>
        <p:nvGrpSpPr>
          <p:cNvPr name="Group 133" id="133"/>
          <p:cNvGrpSpPr/>
          <p:nvPr/>
        </p:nvGrpSpPr>
        <p:grpSpPr>
          <a:xfrm rot="0">
            <a:off x="3043563" y="3741737"/>
            <a:ext cx="1581773" cy="1262546"/>
            <a:chOff x="0" y="0"/>
            <a:chExt cx="416599" cy="332522"/>
          </a:xfrm>
        </p:grpSpPr>
        <p:sp>
          <p:nvSpPr>
            <p:cNvPr name="Freeform 134" id="134"/>
            <p:cNvSpPr/>
            <p:nvPr/>
          </p:nvSpPr>
          <p:spPr>
            <a:xfrm flipH="false" flipV="false" rot="0">
              <a:off x="0" y="0"/>
              <a:ext cx="416599" cy="332522"/>
            </a:xfrm>
            <a:custGeom>
              <a:avLst/>
              <a:gdLst/>
              <a:ahLst/>
              <a:cxnLst/>
              <a:rect r="r" b="b" t="t" l="l"/>
              <a:pathLst>
                <a:path h="332522" w="416599">
                  <a:moveTo>
                    <a:pt x="166261" y="0"/>
                  </a:moveTo>
                  <a:lnTo>
                    <a:pt x="250337" y="0"/>
                  </a:lnTo>
                  <a:cubicBezTo>
                    <a:pt x="294433" y="0"/>
                    <a:pt x="336722" y="17517"/>
                    <a:pt x="367902" y="48697"/>
                  </a:cubicBezTo>
                  <a:cubicBezTo>
                    <a:pt x="399082" y="79877"/>
                    <a:pt x="416599" y="122166"/>
                    <a:pt x="416599" y="166261"/>
                  </a:cubicBezTo>
                  <a:lnTo>
                    <a:pt x="416599" y="166261"/>
                  </a:lnTo>
                  <a:cubicBezTo>
                    <a:pt x="416599" y="210356"/>
                    <a:pt x="399082" y="252646"/>
                    <a:pt x="367902" y="283826"/>
                  </a:cubicBezTo>
                  <a:cubicBezTo>
                    <a:pt x="336722" y="315006"/>
                    <a:pt x="294433" y="332522"/>
                    <a:pt x="250337" y="332522"/>
                  </a:cubicBezTo>
                  <a:lnTo>
                    <a:pt x="166261" y="332522"/>
                  </a:lnTo>
                  <a:cubicBezTo>
                    <a:pt x="122166" y="332522"/>
                    <a:pt x="79877" y="315006"/>
                    <a:pt x="48697" y="283826"/>
                  </a:cubicBezTo>
                  <a:cubicBezTo>
                    <a:pt x="17517" y="252646"/>
                    <a:pt x="0" y="210356"/>
                    <a:pt x="0" y="166261"/>
                  </a:cubicBezTo>
                  <a:lnTo>
                    <a:pt x="0" y="166261"/>
                  </a:lnTo>
                  <a:cubicBezTo>
                    <a:pt x="0" y="122166"/>
                    <a:pt x="17517" y="79877"/>
                    <a:pt x="48697" y="48697"/>
                  </a:cubicBezTo>
                  <a:cubicBezTo>
                    <a:pt x="79877" y="17517"/>
                    <a:pt x="122166" y="0"/>
                    <a:pt x="16626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5" id="135"/>
            <p:cNvSpPr txBox="true"/>
            <p:nvPr/>
          </p:nvSpPr>
          <p:spPr>
            <a:xfrm>
              <a:off x="0" y="-38100"/>
              <a:ext cx="416599" cy="370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There was a lot of parental pressure in her decision-making process.</a:t>
              </a:r>
            </a:p>
          </p:txBody>
        </p:sp>
      </p:grpSp>
      <p:grpSp>
        <p:nvGrpSpPr>
          <p:cNvPr name="Group 136" id="136"/>
          <p:cNvGrpSpPr/>
          <p:nvPr/>
        </p:nvGrpSpPr>
        <p:grpSpPr>
          <a:xfrm rot="0">
            <a:off x="6782856" y="3331118"/>
            <a:ext cx="1611710" cy="1606550"/>
            <a:chOff x="0" y="0"/>
            <a:chExt cx="424483" cy="423124"/>
          </a:xfrm>
        </p:grpSpPr>
        <p:sp>
          <p:nvSpPr>
            <p:cNvPr name="Freeform 137" id="137"/>
            <p:cNvSpPr/>
            <p:nvPr/>
          </p:nvSpPr>
          <p:spPr>
            <a:xfrm flipH="false" flipV="false" rot="0">
              <a:off x="0" y="0"/>
              <a:ext cx="424483" cy="423124"/>
            </a:xfrm>
            <a:custGeom>
              <a:avLst/>
              <a:gdLst/>
              <a:ahLst/>
              <a:cxnLst/>
              <a:rect r="r" b="b" t="t" l="l"/>
              <a:pathLst>
                <a:path h="423124" w="424483">
                  <a:moveTo>
                    <a:pt x="211562" y="0"/>
                  </a:moveTo>
                  <a:lnTo>
                    <a:pt x="212921" y="0"/>
                  </a:lnTo>
                  <a:cubicBezTo>
                    <a:pt x="269031" y="0"/>
                    <a:pt x="322843" y="22290"/>
                    <a:pt x="362518" y="61965"/>
                  </a:cubicBezTo>
                  <a:cubicBezTo>
                    <a:pt x="402194" y="101641"/>
                    <a:pt x="424483" y="155452"/>
                    <a:pt x="424483" y="211562"/>
                  </a:cubicBezTo>
                  <a:lnTo>
                    <a:pt x="424483" y="211562"/>
                  </a:lnTo>
                  <a:cubicBezTo>
                    <a:pt x="424483" y="328405"/>
                    <a:pt x="329764" y="423124"/>
                    <a:pt x="212921" y="423124"/>
                  </a:cubicBezTo>
                  <a:lnTo>
                    <a:pt x="211562" y="423124"/>
                  </a:lnTo>
                  <a:cubicBezTo>
                    <a:pt x="94720" y="423124"/>
                    <a:pt x="0" y="328405"/>
                    <a:pt x="0" y="211562"/>
                  </a:cubicBezTo>
                  <a:lnTo>
                    <a:pt x="0" y="211562"/>
                  </a:lnTo>
                  <a:cubicBezTo>
                    <a:pt x="0" y="94720"/>
                    <a:pt x="94720" y="0"/>
                    <a:pt x="21156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8" id="138"/>
            <p:cNvSpPr txBox="true"/>
            <p:nvPr/>
          </p:nvSpPr>
          <p:spPr>
            <a:xfrm>
              <a:off x="0" y="-38100"/>
              <a:ext cx="424483" cy="461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Didn’t get into NYU, but did get into more competitive schools which she said was because she asked for financial aid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45965" y="-387378"/>
            <a:ext cx="20780004" cy="11061757"/>
            <a:chOff x="0" y="0"/>
            <a:chExt cx="27706672" cy="14749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322997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645993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18645993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9322997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0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45802" y="3513831"/>
            <a:ext cx="3952527" cy="5093673"/>
            <a:chOff x="0" y="0"/>
            <a:chExt cx="5270036" cy="67915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44393" y="2453452"/>
              <a:ext cx="4338112" cy="4338112"/>
            </a:xfrm>
            <a:custGeom>
              <a:avLst/>
              <a:gdLst/>
              <a:ahLst/>
              <a:cxnLst/>
              <a:rect r="r" b="b" t="t" l="l"/>
              <a:pathLst>
                <a:path h="4338112" w="4338112">
                  <a:moveTo>
                    <a:pt x="0" y="0"/>
                  </a:moveTo>
                  <a:lnTo>
                    <a:pt x="4338113" y="0"/>
                  </a:lnTo>
                  <a:lnTo>
                    <a:pt x="4338113" y="4338112"/>
                  </a:lnTo>
                  <a:lnTo>
                    <a:pt x="0" y="4338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387465" y="95250"/>
              <a:ext cx="4495041" cy="1145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84"/>
                </a:lnSpc>
              </a:pPr>
              <a:r>
                <a:rPr lang="en-US" sz="6139">
                  <a:solidFill>
                    <a:srgbClr val="442816"/>
                  </a:solidFill>
                  <a:latin typeface="Balmy"/>
                  <a:ea typeface="Balmy"/>
                  <a:cs typeface="Balmy"/>
                  <a:sym typeface="Balmy"/>
                </a:rPr>
                <a:t>Sally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73624"/>
              <a:ext cx="5270036" cy="938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442816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Economics ‘25</a:t>
              </a:r>
            </a:p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442816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Hong Kong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294875" y="5323878"/>
            <a:ext cx="3283627" cy="3283627"/>
          </a:xfrm>
          <a:custGeom>
            <a:avLst/>
            <a:gdLst/>
            <a:ahLst/>
            <a:cxnLst/>
            <a:rect r="r" b="b" t="t" l="l"/>
            <a:pathLst>
              <a:path h="3283627" w="3283627">
                <a:moveTo>
                  <a:pt x="0" y="0"/>
                </a:moveTo>
                <a:lnTo>
                  <a:pt x="3283627" y="0"/>
                </a:lnTo>
                <a:lnTo>
                  <a:pt x="3283627" y="3283627"/>
                </a:lnTo>
                <a:lnTo>
                  <a:pt x="0" y="32836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27675" y="5323878"/>
            <a:ext cx="3283627" cy="3283627"/>
          </a:xfrm>
          <a:custGeom>
            <a:avLst/>
            <a:gdLst/>
            <a:ahLst/>
            <a:cxnLst/>
            <a:rect r="r" b="b" t="t" l="l"/>
            <a:pathLst>
              <a:path h="3283627" w="3283627">
                <a:moveTo>
                  <a:pt x="0" y="0"/>
                </a:moveTo>
                <a:lnTo>
                  <a:pt x="3283627" y="0"/>
                </a:lnTo>
                <a:lnTo>
                  <a:pt x="3283627" y="3283627"/>
                </a:lnTo>
                <a:lnTo>
                  <a:pt x="0" y="32836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707439" y="5323878"/>
            <a:ext cx="3287745" cy="3283627"/>
          </a:xfrm>
          <a:custGeom>
            <a:avLst/>
            <a:gdLst/>
            <a:ahLst/>
            <a:cxnLst/>
            <a:rect r="r" b="b" t="t" l="l"/>
            <a:pathLst>
              <a:path h="3283627" w="3287745">
                <a:moveTo>
                  <a:pt x="0" y="0"/>
                </a:moveTo>
                <a:lnTo>
                  <a:pt x="3287745" y="0"/>
                </a:lnTo>
                <a:lnTo>
                  <a:pt x="3287745" y="3283627"/>
                </a:lnTo>
                <a:lnTo>
                  <a:pt x="0" y="32836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3063" t="0" r="-42126" b="-29557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375048" y="3513831"/>
            <a:ext cx="3952527" cy="1584275"/>
            <a:chOff x="0" y="0"/>
            <a:chExt cx="5270036" cy="211236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387465" y="95250"/>
              <a:ext cx="4495041" cy="1145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84"/>
                </a:lnSpc>
              </a:pPr>
              <a:r>
                <a:rPr lang="en-US" sz="6139">
                  <a:solidFill>
                    <a:srgbClr val="442816"/>
                  </a:solidFill>
                  <a:latin typeface="Balmy"/>
                  <a:ea typeface="Balmy"/>
                  <a:cs typeface="Balmy"/>
                  <a:sym typeface="Balmy"/>
                </a:rPr>
                <a:t>ZIjian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173624"/>
              <a:ext cx="5270036" cy="938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442816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Symsys ‘26</a:t>
              </a:r>
            </a:p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442816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Chengdu, China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789671" y="3513831"/>
            <a:ext cx="3952527" cy="1584208"/>
            <a:chOff x="0" y="0"/>
            <a:chExt cx="5270036" cy="211227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387465" y="95250"/>
              <a:ext cx="4495041" cy="1145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84"/>
                </a:lnSpc>
              </a:pPr>
              <a:r>
                <a:rPr lang="en-US" sz="6139">
                  <a:solidFill>
                    <a:srgbClr val="442816"/>
                  </a:solidFill>
                  <a:latin typeface="Balmy"/>
                  <a:ea typeface="Balmy"/>
                  <a:cs typeface="Balmy"/>
                  <a:sym typeface="Balmy"/>
                </a:rPr>
                <a:t>ERIC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173624"/>
              <a:ext cx="5270036" cy="938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442816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CS ‘24</a:t>
              </a:r>
            </a:p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442816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California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388552" y="1612955"/>
            <a:ext cx="11510897" cy="1450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10579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Meet the team!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960425" y="3513831"/>
            <a:ext cx="3952527" cy="1584275"/>
            <a:chOff x="0" y="0"/>
            <a:chExt cx="5270036" cy="2112366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387465" y="95250"/>
              <a:ext cx="4495041" cy="1145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84"/>
                </a:lnSpc>
              </a:pPr>
              <a:r>
                <a:rPr lang="en-US" sz="6139">
                  <a:solidFill>
                    <a:srgbClr val="442816"/>
                  </a:solidFill>
                  <a:latin typeface="Balmy"/>
                  <a:ea typeface="Balmy"/>
                  <a:cs typeface="Balmy"/>
                  <a:sym typeface="Balmy"/>
                </a:rPr>
                <a:t>Steve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173624"/>
              <a:ext cx="5270036" cy="938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442816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CS ‘25</a:t>
              </a:r>
            </a:p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442816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California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6002" y="-387378"/>
            <a:ext cx="20780004" cy="11061757"/>
            <a:chOff x="0" y="0"/>
            <a:chExt cx="27706672" cy="14749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322997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645993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18645993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9322997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0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698669" y="1190625"/>
            <a:ext cx="12890662" cy="1633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1"/>
              </a:lnSpc>
            </a:pPr>
            <a:r>
              <a:rPr lang="en-US" sz="11847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why this topic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1139905" y="7849152"/>
            <a:ext cx="20567810" cy="2843395"/>
            <a:chOff x="0" y="0"/>
            <a:chExt cx="5417037" cy="7488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17036" cy="748878"/>
            </a:xfrm>
            <a:custGeom>
              <a:avLst/>
              <a:gdLst/>
              <a:ahLst/>
              <a:cxnLst/>
              <a:rect r="r" b="b" t="t" l="l"/>
              <a:pathLst>
                <a:path h="748878" w="5417036">
                  <a:moveTo>
                    <a:pt x="0" y="0"/>
                  </a:moveTo>
                  <a:lnTo>
                    <a:pt x="5417036" y="0"/>
                  </a:lnTo>
                  <a:lnTo>
                    <a:pt x="5417036" y="748878"/>
                  </a:lnTo>
                  <a:lnTo>
                    <a:pt x="0" y="748878"/>
                  </a:lnTo>
                  <a:close/>
                </a:path>
              </a:pathLst>
            </a:custGeom>
            <a:solidFill>
              <a:srgbClr val="FCCE5D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417037" cy="786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2398803" y="4445826"/>
            <a:ext cx="346521" cy="6806653"/>
            <a:chOff x="0" y="0"/>
            <a:chExt cx="462027" cy="9075537"/>
          </a:xfrm>
        </p:grpSpPr>
        <p:sp>
          <p:nvSpPr>
            <p:cNvPr name="Freeform 14" id="14"/>
            <p:cNvSpPr/>
            <p:nvPr/>
          </p:nvSpPr>
          <p:spPr>
            <a:xfrm flipH="false" flipV="false" rot="-5400000">
              <a:off x="-2871170" y="2871170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8"/>
                  </a:lnTo>
                  <a:lnTo>
                    <a:pt x="0" y="30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5400000">
              <a:off x="-2717161" y="5896349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8"/>
                  </a:lnTo>
                  <a:lnTo>
                    <a:pt x="0" y="30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-5400000">
            <a:off x="14637736" y="3483132"/>
            <a:ext cx="231014" cy="8732040"/>
            <a:chOff x="0" y="0"/>
            <a:chExt cx="308018" cy="11642721"/>
          </a:xfrm>
        </p:grpSpPr>
        <p:sp>
          <p:nvSpPr>
            <p:cNvPr name="Freeform 17" id="17"/>
            <p:cNvSpPr/>
            <p:nvPr/>
          </p:nvSpPr>
          <p:spPr>
            <a:xfrm flipH="false" flipV="false" rot="5400000">
              <a:off x="-2871170" y="2871170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8"/>
                  </a:lnTo>
                  <a:lnTo>
                    <a:pt x="0" y="30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5400000">
              <a:off x="-2871170" y="8463532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9"/>
                  </a:lnTo>
                  <a:lnTo>
                    <a:pt x="0" y="308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657256" y="2775519"/>
            <a:ext cx="1297348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Why education development and the focus on international students?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54104" y="3872846"/>
            <a:ext cx="3779793" cy="268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42816"/>
                </a:solidFill>
                <a:latin typeface="Childos Arabic Semi-Bold"/>
                <a:ea typeface="Childos Arabic Semi-Bold"/>
                <a:cs typeface="Childos Arabic Semi-Bold"/>
                <a:sym typeface="Childos Arabic Semi-Bold"/>
              </a:rPr>
              <a:t>Personal Experience &amp; Awareness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57318" y="4315775"/>
            <a:ext cx="3779793" cy="179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42816"/>
                </a:solidFill>
                <a:latin typeface="Childos Arabic Semi-Bold"/>
                <a:ea typeface="Childos Arabic Semi-Bold"/>
                <a:cs typeface="Childos Arabic Semi-Bold"/>
                <a:sym typeface="Childos Arabic Semi-Bold"/>
              </a:rPr>
              <a:t>Relevance &amp; Reach</a:t>
            </a:r>
          </a:p>
        </p:txBody>
      </p:sp>
      <p:sp>
        <p:nvSpPr>
          <p:cNvPr name="Freeform 22" id="22"/>
          <p:cNvSpPr/>
          <p:nvPr/>
        </p:nvSpPr>
        <p:spPr>
          <a:xfrm flipH="true" flipV="false" rot="0">
            <a:off x="9401956" y="7272148"/>
            <a:ext cx="9717307" cy="4251322"/>
          </a:xfrm>
          <a:custGeom>
            <a:avLst/>
            <a:gdLst/>
            <a:ahLst/>
            <a:cxnLst/>
            <a:rect r="r" b="b" t="t" l="l"/>
            <a:pathLst>
              <a:path h="4251322" w="9717307">
                <a:moveTo>
                  <a:pt x="9717307" y="0"/>
                </a:moveTo>
                <a:lnTo>
                  <a:pt x="0" y="0"/>
                </a:lnTo>
                <a:lnTo>
                  <a:pt x="0" y="4251321"/>
                </a:lnTo>
                <a:lnTo>
                  <a:pt x="9717307" y="4251321"/>
                </a:lnTo>
                <a:lnTo>
                  <a:pt x="971730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1867177" y="7272148"/>
            <a:ext cx="11011177" cy="4968794"/>
          </a:xfrm>
          <a:custGeom>
            <a:avLst/>
            <a:gdLst/>
            <a:ahLst/>
            <a:cxnLst/>
            <a:rect r="r" b="b" t="t" l="l"/>
            <a:pathLst>
              <a:path h="4968794" w="11011177">
                <a:moveTo>
                  <a:pt x="0" y="0"/>
                </a:moveTo>
                <a:lnTo>
                  <a:pt x="11011177" y="0"/>
                </a:lnTo>
                <a:lnTo>
                  <a:pt x="11011177" y="4968793"/>
                </a:lnTo>
                <a:lnTo>
                  <a:pt x="0" y="49687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950890" y="4758704"/>
            <a:ext cx="3779793" cy="91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442816"/>
                </a:solidFill>
                <a:latin typeface="Childos Arabic Semi-Bold"/>
                <a:ea typeface="Childos Arabic Semi-Bold"/>
                <a:cs typeface="Childos Arabic Semi-Bold"/>
                <a:sym typeface="Childos Arabic Semi-Bold"/>
              </a:rPr>
              <a:t>Interest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6002" y="-387378"/>
            <a:ext cx="20780004" cy="11061757"/>
            <a:chOff x="0" y="0"/>
            <a:chExt cx="27706672" cy="14749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322997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645993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18645993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9322997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0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2230053" y="4872653"/>
            <a:ext cx="2408865" cy="1741111"/>
            <a:chOff x="0" y="0"/>
            <a:chExt cx="913263" cy="660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8254" y="39466"/>
              <a:ext cx="875008" cy="581169"/>
            </a:xfrm>
            <a:custGeom>
              <a:avLst/>
              <a:gdLst/>
              <a:ahLst/>
              <a:cxnLst/>
              <a:rect r="r" b="b" t="t" l="l"/>
              <a:pathLst>
                <a:path h="581169" w="875008">
                  <a:moveTo>
                    <a:pt x="24117" y="239931"/>
                  </a:moveTo>
                  <a:lnTo>
                    <a:pt x="305775" y="11187"/>
                  </a:lnTo>
                  <a:cubicBezTo>
                    <a:pt x="317230" y="1885"/>
                    <a:pt x="333013" y="0"/>
                    <a:pt x="346336" y="6343"/>
                  </a:cubicBezTo>
                  <a:cubicBezTo>
                    <a:pt x="359659" y="12686"/>
                    <a:pt x="368146" y="26126"/>
                    <a:pt x="368146" y="40882"/>
                  </a:cubicBezTo>
                  <a:lnTo>
                    <a:pt x="368146" y="83386"/>
                  </a:lnTo>
                  <a:cubicBezTo>
                    <a:pt x="368146" y="127761"/>
                    <a:pt x="404119" y="163734"/>
                    <a:pt x="448494" y="163734"/>
                  </a:cubicBezTo>
                  <a:lnTo>
                    <a:pt x="794660" y="163734"/>
                  </a:lnTo>
                  <a:cubicBezTo>
                    <a:pt x="839036" y="163734"/>
                    <a:pt x="875009" y="199707"/>
                    <a:pt x="875009" y="244082"/>
                  </a:cubicBezTo>
                  <a:lnTo>
                    <a:pt x="875009" y="337086"/>
                  </a:lnTo>
                  <a:cubicBezTo>
                    <a:pt x="875009" y="381461"/>
                    <a:pt x="839036" y="417434"/>
                    <a:pt x="794660" y="417434"/>
                  </a:cubicBezTo>
                  <a:lnTo>
                    <a:pt x="448494" y="417434"/>
                  </a:lnTo>
                  <a:cubicBezTo>
                    <a:pt x="404119" y="417434"/>
                    <a:pt x="368146" y="453407"/>
                    <a:pt x="368146" y="497782"/>
                  </a:cubicBezTo>
                  <a:lnTo>
                    <a:pt x="368146" y="540286"/>
                  </a:lnTo>
                  <a:cubicBezTo>
                    <a:pt x="368146" y="555042"/>
                    <a:pt x="359659" y="568482"/>
                    <a:pt x="346336" y="574825"/>
                  </a:cubicBezTo>
                  <a:cubicBezTo>
                    <a:pt x="333013" y="581168"/>
                    <a:pt x="317230" y="579283"/>
                    <a:pt x="305775" y="569981"/>
                  </a:cubicBezTo>
                  <a:lnTo>
                    <a:pt x="24117" y="341237"/>
                  </a:lnTo>
                  <a:cubicBezTo>
                    <a:pt x="8860" y="328846"/>
                    <a:pt x="0" y="310239"/>
                    <a:pt x="0" y="290584"/>
                  </a:cubicBezTo>
                  <a:cubicBezTo>
                    <a:pt x="0" y="270929"/>
                    <a:pt x="8860" y="252322"/>
                    <a:pt x="24117" y="239931"/>
                  </a:cubicBez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165100"/>
              <a:ext cx="811663" cy="29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30053" y="4872653"/>
            <a:ext cx="2215604" cy="1578618"/>
          </a:xfrm>
          <a:custGeom>
            <a:avLst/>
            <a:gdLst/>
            <a:ahLst/>
            <a:cxnLst/>
            <a:rect r="r" b="b" t="t" l="l"/>
            <a:pathLst>
              <a:path h="1578618" w="2215604">
                <a:moveTo>
                  <a:pt x="0" y="0"/>
                </a:moveTo>
                <a:lnTo>
                  <a:pt x="2215604" y="0"/>
                </a:lnTo>
                <a:lnTo>
                  <a:pt x="2215604" y="1578618"/>
                </a:lnTo>
                <a:lnTo>
                  <a:pt x="0" y="1578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452495" y="-469348"/>
            <a:ext cx="19192990" cy="4625464"/>
            <a:chOff x="0" y="0"/>
            <a:chExt cx="4660506" cy="11231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0160" y="16510"/>
              <a:ext cx="4637646" cy="1095231"/>
            </a:xfrm>
            <a:custGeom>
              <a:avLst/>
              <a:gdLst/>
              <a:ahLst/>
              <a:cxnLst/>
              <a:rect r="r" b="b" t="t" l="l"/>
              <a:pathLst>
                <a:path h="1095231" w="4637646">
                  <a:moveTo>
                    <a:pt x="4637646" y="1095231"/>
                  </a:moveTo>
                  <a:lnTo>
                    <a:pt x="0" y="1087611"/>
                  </a:lnTo>
                  <a:lnTo>
                    <a:pt x="0" y="393082"/>
                  </a:lnTo>
                  <a:lnTo>
                    <a:pt x="17780" y="19050"/>
                  </a:lnTo>
                  <a:lnTo>
                    <a:pt x="2310582" y="0"/>
                  </a:lnTo>
                  <a:lnTo>
                    <a:pt x="4618596" y="5080"/>
                  </a:ln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-3810" y="0"/>
              <a:ext cx="4666856" cy="1121901"/>
            </a:xfrm>
            <a:custGeom>
              <a:avLst/>
              <a:gdLst/>
              <a:ahLst/>
              <a:cxnLst/>
              <a:rect r="r" b="b" t="t" l="l"/>
              <a:pathLst>
                <a:path h="1121901" w="4666856">
                  <a:moveTo>
                    <a:pt x="4632566" y="21590"/>
                  </a:moveTo>
                  <a:cubicBezTo>
                    <a:pt x="4633836" y="34290"/>
                    <a:pt x="4633836" y="44450"/>
                    <a:pt x="4635106" y="54610"/>
                  </a:cubicBezTo>
                  <a:cubicBezTo>
                    <a:pt x="4637646" y="79750"/>
                    <a:pt x="4638916" y="102059"/>
                    <a:pt x="4641456" y="123570"/>
                  </a:cubicBezTo>
                  <a:cubicBezTo>
                    <a:pt x="4641456" y="154642"/>
                    <a:pt x="4654156" y="767318"/>
                    <a:pt x="4660506" y="798390"/>
                  </a:cubicBezTo>
                  <a:cubicBezTo>
                    <a:pt x="4666856" y="845396"/>
                    <a:pt x="4663046" y="893199"/>
                    <a:pt x="4663046" y="940205"/>
                  </a:cubicBezTo>
                  <a:cubicBezTo>
                    <a:pt x="4663046" y="981635"/>
                    <a:pt x="4664316" y="1019877"/>
                    <a:pt x="4665586" y="1060940"/>
                  </a:cubicBezTo>
                  <a:cubicBezTo>
                    <a:pt x="4665586" y="1082531"/>
                    <a:pt x="4665586" y="1096501"/>
                    <a:pt x="4665586" y="1120631"/>
                  </a:cubicBezTo>
                  <a:cubicBezTo>
                    <a:pt x="4642726" y="1120631"/>
                    <a:pt x="4622406" y="1121901"/>
                    <a:pt x="4592510" y="1120631"/>
                  </a:cubicBezTo>
                  <a:cubicBezTo>
                    <a:pt x="4357769" y="1115551"/>
                    <a:pt x="4119417" y="1121901"/>
                    <a:pt x="3884676" y="1116821"/>
                  </a:cubicBezTo>
                  <a:cubicBezTo>
                    <a:pt x="3743831" y="1113011"/>
                    <a:pt x="3606598" y="1115551"/>
                    <a:pt x="3465754" y="1113011"/>
                  </a:cubicBezTo>
                  <a:cubicBezTo>
                    <a:pt x="3400748" y="1111740"/>
                    <a:pt x="3335743" y="1110471"/>
                    <a:pt x="3270738" y="1109201"/>
                  </a:cubicBezTo>
                  <a:cubicBezTo>
                    <a:pt x="3231013" y="1109201"/>
                    <a:pt x="3194899" y="1110471"/>
                    <a:pt x="3155173" y="1110471"/>
                  </a:cubicBezTo>
                  <a:cubicBezTo>
                    <a:pt x="3054054" y="1109201"/>
                    <a:pt x="2775977" y="1110471"/>
                    <a:pt x="2674858" y="1109201"/>
                  </a:cubicBezTo>
                  <a:cubicBezTo>
                    <a:pt x="2602630" y="1107931"/>
                    <a:pt x="1158071" y="1116821"/>
                    <a:pt x="1085843" y="1115551"/>
                  </a:cubicBezTo>
                  <a:cubicBezTo>
                    <a:pt x="1067786" y="1115551"/>
                    <a:pt x="1046118" y="1116821"/>
                    <a:pt x="1028060" y="1116821"/>
                  </a:cubicBezTo>
                  <a:cubicBezTo>
                    <a:pt x="984724" y="1116821"/>
                    <a:pt x="944998" y="1118090"/>
                    <a:pt x="901662" y="1118090"/>
                  </a:cubicBezTo>
                  <a:cubicBezTo>
                    <a:pt x="793320" y="1118090"/>
                    <a:pt x="688589" y="1116821"/>
                    <a:pt x="580247" y="1115551"/>
                  </a:cubicBezTo>
                  <a:cubicBezTo>
                    <a:pt x="515242" y="1114281"/>
                    <a:pt x="450237" y="1113011"/>
                    <a:pt x="388843" y="1111740"/>
                  </a:cubicBezTo>
                  <a:cubicBezTo>
                    <a:pt x="273278" y="1110471"/>
                    <a:pt x="157714" y="1109201"/>
                    <a:pt x="48260" y="1109201"/>
                  </a:cubicBezTo>
                  <a:cubicBezTo>
                    <a:pt x="38100" y="1109201"/>
                    <a:pt x="29210" y="1109201"/>
                    <a:pt x="19050" y="1107931"/>
                  </a:cubicBezTo>
                  <a:cubicBezTo>
                    <a:pt x="10160" y="1106661"/>
                    <a:pt x="5080" y="1100311"/>
                    <a:pt x="7620" y="1091421"/>
                  </a:cubicBezTo>
                  <a:cubicBezTo>
                    <a:pt x="16510" y="1059713"/>
                    <a:pt x="12700" y="1039795"/>
                    <a:pt x="11430" y="1019081"/>
                  </a:cubicBezTo>
                  <a:cubicBezTo>
                    <a:pt x="10160" y="976855"/>
                    <a:pt x="6350" y="935425"/>
                    <a:pt x="7620" y="893199"/>
                  </a:cubicBezTo>
                  <a:cubicBezTo>
                    <a:pt x="5080" y="840616"/>
                    <a:pt x="0" y="189697"/>
                    <a:pt x="7620" y="136317"/>
                  </a:cubicBezTo>
                  <a:cubicBezTo>
                    <a:pt x="8890" y="125960"/>
                    <a:pt x="7620" y="114806"/>
                    <a:pt x="8890" y="104449"/>
                  </a:cubicBezTo>
                  <a:cubicBezTo>
                    <a:pt x="10160" y="87718"/>
                    <a:pt x="12700" y="69393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7429" y="30480"/>
                    <a:pt x="125211" y="29210"/>
                  </a:cubicBezTo>
                  <a:cubicBezTo>
                    <a:pt x="222719" y="25400"/>
                    <a:pt x="320227" y="22860"/>
                    <a:pt x="421346" y="20320"/>
                  </a:cubicBezTo>
                  <a:cubicBezTo>
                    <a:pt x="489962" y="17780"/>
                    <a:pt x="558579" y="16510"/>
                    <a:pt x="623584" y="13970"/>
                  </a:cubicBezTo>
                  <a:cubicBezTo>
                    <a:pt x="688589" y="11430"/>
                    <a:pt x="757206" y="8890"/>
                    <a:pt x="822211" y="8890"/>
                  </a:cubicBezTo>
                  <a:cubicBezTo>
                    <a:pt x="894439" y="7620"/>
                    <a:pt x="966667" y="10160"/>
                    <a:pt x="1038895" y="8890"/>
                  </a:cubicBezTo>
                  <a:cubicBezTo>
                    <a:pt x="1129180" y="8890"/>
                    <a:pt x="2765143" y="6350"/>
                    <a:pt x="2855428" y="5080"/>
                  </a:cubicBezTo>
                  <a:cubicBezTo>
                    <a:pt x="2942101" y="3810"/>
                    <a:pt x="3028775" y="2540"/>
                    <a:pt x="3119060" y="2540"/>
                  </a:cubicBezTo>
                  <a:cubicBezTo>
                    <a:pt x="3267127" y="1270"/>
                    <a:pt x="3411583" y="0"/>
                    <a:pt x="3559650" y="0"/>
                  </a:cubicBezTo>
                  <a:cubicBezTo>
                    <a:pt x="3621044" y="0"/>
                    <a:pt x="3686049" y="2540"/>
                    <a:pt x="3747443" y="2540"/>
                  </a:cubicBezTo>
                  <a:cubicBezTo>
                    <a:pt x="3917178" y="3810"/>
                    <a:pt x="4090525" y="5080"/>
                    <a:pt x="4260261" y="7620"/>
                  </a:cubicBezTo>
                  <a:cubicBezTo>
                    <a:pt x="4350546" y="8890"/>
                    <a:pt x="4440831" y="12700"/>
                    <a:pt x="4531116" y="16510"/>
                  </a:cubicBezTo>
                  <a:cubicBezTo>
                    <a:pt x="4552784" y="16510"/>
                    <a:pt x="4574453" y="16510"/>
                    <a:pt x="4592510" y="16510"/>
                  </a:cubicBezTo>
                  <a:cubicBezTo>
                    <a:pt x="4613516" y="17780"/>
                    <a:pt x="4622406" y="20320"/>
                    <a:pt x="4632566" y="21590"/>
                  </a:cubicBezTo>
                  <a:close/>
                  <a:moveTo>
                    <a:pt x="4642726" y="1104121"/>
                  </a:moveTo>
                  <a:cubicBezTo>
                    <a:pt x="4643996" y="1087611"/>
                    <a:pt x="4645266" y="1074911"/>
                    <a:pt x="4645266" y="1062211"/>
                  </a:cubicBezTo>
                  <a:cubicBezTo>
                    <a:pt x="4643996" y="1015894"/>
                    <a:pt x="4642726" y="973668"/>
                    <a:pt x="4642726" y="928255"/>
                  </a:cubicBezTo>
                  <a:cubicBezTo>
                    <a:pt x="4642726" y="907540"/>
                    <a:pt x="4645266" y="886825"/>
                    <a:pt x="4643996" y="866111"/>
                  </a:cubicBezTo>
                  <a:cubicBezTo>
                    <a:pt x="4643996" y="846989"/>
                    <a:pt x="4642726" y="827072"/>
                    <a:pt x="4641456" y="807950"/>
                  </a:cubicBezTo>
                  <a:cubicBezTo>
                    <a:pt x="4636376" y="778472"/>
                    <a:pt x="4624946" y="168186"/>
                    <a:pt x="4624946" y="138708"/>
                  </a:cubicBezTo>
                  <a:cubicBezTo>
                    <a:pt x="4622406" y="114009"/>
                    <a:pt x="4619866" y="88514"/>
                    <a:pt x="4617326" y="63500"/>
                  </a:cubicBezTo>
                  <a:cubicBezTo>
                    <a:pt x="4616056" y="44450"/>
                    <a:pt x="4614786" y="43180"/>
                    <a:pt x="4581676" y="41910"/>
                  </a:cubicBezTo>
                  <a:cubicBezTo>
                    <a:pt x="4570841" y="41910"/>
                    <a:pt x="4563619" y="41910"/>
                    <a:pt x="4552784" y="40640"/>
                  </a:cubicBezTo>
                  <a:cubicBezTo>
                    <a:pt x="4462500" y="36830"/>
                    <a:pt x="4368603" y="31750"/>
                    <a:pt x="4278318" y="30480"/>
                  </a:cubicBezTo>
                  <a:cubicBezTo>
                    <a:pt x="4058023" y="26670"/>
                    <a:pt x="3834117" y="25400"/>
                    <a:pt x="3613821" y="22860"/>
                  </a:cubicBezTo>
                  <a:cubicBezTo>
                    <a:pt x="3581319" y="22860"/>
                    <a:pt x="3545205" y="22860"/>
                    <a:pt x="3512702" y="22860"/>
                  </a:cubicBezTo>
                  <a:cubicBezTo>
                    <a:pt x="3458531" y="22860"/>
                    <a:pt x="3404360" y="22860"/>
                    <a:pt x="3353800" y="22860"/>
                  </a:cubicBezTo>
                  <a:cubicBezTo>
                    <a:pt x="3238236" y="22860"/>
                    <a:pt x="3122671" y="22860"/>
                    <a:pt x="3010718" y="24130"/>
                  </a:cubicBezTo>
                  <a:cubicBezTo>
                    <a:pt x="2913210" y="25400"/>
                    <a:pt x="1270024" y="29210"/>
                    <a:pt x="1172516" y="29210"/>
                  </a:cubicBezTo>
                  <a:cubicBezTo>
                    <a:pt x="1013615" y="29210"/>
                    <a:pt x="854713" y="26670"/>
                    <a:pt x="695812" y="33020"/>
                  </a:cubicBezTo>
                  <a:cubicBezTo>
                    <a:pt x="612750" y="36830"/>
                    <a:pt x="533299" y="36830"/>
                    <a:pt x="453848" y="38100"/>
                  </a:cubicBezTo>
                  <a:cubicBezTo>
                    <a:pt x="316615" y="41910"/>
                    <a:pt x="179382" y="45720"/>
                    <a:pt x="49530" y="50800"/>
                  </a:cubicBezTo>
                  <a:cubicBezTo>
                    <a:pt x="36830" y="50800"/>
                    <a:pt x="34290" y="53340"/>
                    <a:pt x="33020" y="67003"/>
                  </a:cubicBezTo>
                  <a:cubicBezTo>
                    <a:pt x="31750" y="81344"/>
                    <a:pt x="31750" y="95685"/>
                    <a:pt x="30480" y="110026"/>
                  </a:cubicBezTo>
                  <a:cubicBezTo>
                    <a:pt x="29210" y="133927"/>
                    <a:pt x="26670" y="157032"/>
                    <a:pt x="25400" y="180934"/>
                  </a:cubicBezTo>
                  <a:cubicBezTo>
                    <a:pt x="20320" y="206429"/>
                    <a:pt x="26670" y="829462"/>
                    <a:pt x="29210" y="854957"/>
                  </a:cubicBezTo>
                  <a:cubicBezTo>
                    <a:pt x="29210" y="882045"/>
                    <a:pt x="29210" y="909930"/>
                    <a:pt x="30480" y="937019"/>
                  </a:cubicBezTo>
                  <a:cubicBezTo>
                    <a:pt x="30480" y="956937"/>
                    <a:pt x="33020" y="976855"/>
                    <a:pt x="33020" y="996772"/>
                  </a:cubicBezTo>
                  <a:cubicBezTo>
                    <a:pt x="33020" y="1018284"/>
                    <a:pt x="33020" y="1039795"/>
                    <a:pt x="31750" y="1062211"/>
                  </a:cubicBezTo>
                  <a:cubicBezTo>
                    <a:pt x="31750" y="1066021"/>
                    <a:pt x="31750" y="1068561"/>
                    <a:pt x="31750" y="1072371"/>
                  </a:cubicBezTo>
                  <a:cubicBezTo>
                    <a:pt x="31750" y="1082531"/>
                    <a:pt x="35560" y="1086341"/>
                    <a:pt x="44450" y="1086341"/>
                  </a:cubicBezTo>
                  <a:cubicBezTo>
                    <a:pt x="74652" y="1086341"/>
                    <a:pt x="125211" y="1087611"/>
                    <a:pt x="172159" y="1087611"/>
                  </a:cubicBezTo>
                  <a:cubicBezTo>
                    <a:pt x="240776" y="1087611"/>
                    <a:pt x="313004" y="1085071"/>
                    <a:pt x="381620" y="1087611"/>
                  </a:cubicBezTo>
                  <a:cubicBezTo>
                    <a:pt x="493574" y="1091421"/>
                    <a:pt x="605527" y="1093961"/>
                    <a:pt x="717480" y="1092691"/>
                  </a:cubicBezTo>
                  <a:cubicBezTo>
                    <a:pt x="789708" y="1091421"/>
                    <a:pt x="858325" y="1093961"/>
                    <a:pt x="930553" y="1093961"/>
                  </a:cubicBezTo>
                  <a:cubicBezTo>
                    <a:pt x="1035283" y="1093961"/>
                    <a:pt x="1140014" y="1092691"/>
                    <a:pt x="1244744" y="1093961"/>
                  </a:cubicBezTo>
                  <a:cubicBezTo>
                    <a:pt x="1400034" y="1095231"/>
                    <a:pt x="3104614" y="1085071"/>
                    <a:pt x="3263516" y="1087611"/>
                  </a:cubicBezTo>
                  <a:cubicBezTo>
                    <a:pt x="3332132" y="1088881"/>
                    <a:pt x="3400748" y="1090151"/>
                    <a:pt x="3465754" y="1090151"/>
                  </a:cubicBezTo>
                  <a:cubicBezTo>
                    <a:pt x="3584930" y="1092691"/>
                    <a:pt x="3700495" y="1088881"/>
                    <a:pt x="3819671" y="1092691"/>
                  </a:cubicBezTo>
                  <a:cubicBezTo>
                    <a:pt x="3917178" y="1095231"/>
                    <a:pt x="4014686" y="1095231"/>
                    <a:pt x="4112194" y="1097771"/>
                  </a:cubicBezTo>
                  <a:cubicBezTo>
                    <a:pt x="4256650" y="1101581"/>
                    <a:pt x="4401106" y="1104121"/>
                    <a:pt x="4545562" y="1105391"/>
                  </a:cubicBezTo>
                  <a:cubicBezTo>
                    <a:pt x="4599733" y="1105391"/>
                    <a:pt x="4622406" y="1104121"/>
                    <a:pt x="4642726" y="1104121"/>
                  </a:cubicBezTo>
                  <a:close/>
                </a:path>
              </a:pathLst>
            </a:custGeom>
            <a:solidFill>
              <a:srgbClr val="252627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8037593" y="4872653"/>
            <a:ext cx="2408865" cy="1741111"/>
            <a:chOff x="0" y="0"/>
            <a:chExt cx="913263" cy="660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8254" y="39466"/>
              <a:ext cx="875008" cy="581169"/>
            </a:xfrm>
            <a:custGeom>
              <a:avLst/>
              <a:gdLst/>
              <a:ahLst/>
              <a:cxnLst/>
              <a:rect r="r" b="b" t="t" l="l"/>
              <a:pathLst>
                <a:path h="581169" w="875008">
                  <a:moveTo>
                    <a:pt x="24117" y="239931"/>
                  </a:moveTo>
                  <a:lnTo>
                    <a:pt x="305775" y="11187"/>
                  </a:lnTo>
                  <a:cubicBezTo>
                    <a:pt x="317230" y="1885"/>
                    <a:pt x="333013" y="0"/>
                    <a:pt x="346336" y="6343"/>
                  </a:cubicBezTo>
                  <a:cubicBezTo>
                    <a:pt x="359659" y="12686"/>
                    <a:pt x="368146" y="26126"/>
                    <a:pt x="368146" y="40882"/>
                  </a:cubicBezTo>
                  <a:lnTo>
                    <a:pt x="368146" y="83386"/>
                  </a:lnTo>
                  <a:cubicBezTo>
                    <a:pt x="368146" y="127761"/>
                    <a:pt x="404119" y="163734"/>
                    <a:pt x="448494" y="163734"/>
                  </a:cubicBezTo>
                  <a:lnTo>
                    <a:pt x="794660" y="163734"/>
                  </a:lnTo>
                  <a:cubicBezTo>
                    <a:pt x="839036" y="163734"/>
                    <a:pt x="875009" y="199707"/>
                    <a:pt x="875009" y="244082"/>
                  </a:cubicBezTo>
                  <a:lnTo>
                    <a:pt x="875009" y="337086"/>
                  </a:lnTo>
                  <a:cubicBezTo>
                    <a:pt x="875009" y="381461"/>
                    <a:pt x="839036" y="417434"/>
                    <a:pt x="794660" y="417434"/>
                  </a:cubicBezTo>
                  <a:lnTo>
                    <a:pt x="448494" y="417434"/>
                  </a:lnTo>
                  <a:cubicBezTo>
                    <a:pt x="404119" y="417434"/>
                    <a:pt x="368146" y="453407"/>
                    <a:pt x="368146" y="497782"/>
                  </a:cubicBezTo>
                  <a:lnTo>
                    <a:pt x="368146" y="540286"/>
                  </a:lnTo>
                  <a:cubicBezTo>
                    <a:pt x="368146" y="555042"/>
                    <a:pt x="359659" y="568482"/>
                    <a:pt x="346336" y="574825"/>
                  </a:cubicBezTo>
                  <a:cubicBezTo>
                    <a:pt x="333013" y="581168"/>
                    <a:pt x="317230" y="579283"/>
                    <a:pt x="305775" y="569981"/>
                  </a:cubicBezTo>
                  <a:lnTo>
                    <a:pt x="24117" y="341237"/>
                  </a:lnTo>
                  <a:cubicBezTo>
                    <a:pt x="8860" y="328846"/>
                    <a:pt x="0" y="310239"/>
                    <a:pt x="0" y="290584"/>
                  </a:cubicBezTo>
                  <a:cubicBezTo>
                    <a:pt x="0" y="270929"/>
                    <a:pt x="8860" y="252322"/>
                    <a:pt x="24117" y="239931"/>
                  </a:cubicBez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165100"/>
              <a:ext cx="811663" cy="29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036198" y="4872653"/>
            <a:ext cx="2215604" cy="1578618"/>
          </a:xfrm>
          <a:custGeom>
            <a:avLst/>
            <a:gdLst/>
            <a:ahLst/>
            <a:cxnLst/>
            <a:rect r="r" b="b" t="t" l="l"/>
            <a:pathLst>
              <a:path h="1578618" w="2215604">
                <a:moveTo>
                  <a:pt x="0" y="0"/>
                </a:moveTo>
                <a:lnTo>
                  <a:pt x="2215604" y="0"/>
                </a:lnTo>
                <a:lnTo>
                  <a:pt x="2215604" y="1578618"/>
                </a:lnTo>
                <a:lnTo>
                  <a:pt x="0" y="1578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10800000">
            <a:off x="13846883" y="4872653"/>
            <a:ext cx="2408865" cy="1741111"/>
            <a:chOff x="0" y="0"/>
            <a:chExt cx="913263" cy="6601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38254" y="39466"/>
              <a:ext cx="875008" cy="581169"/>
            </a:xfrm>
            <a:custGeom>
              <a:avLst/>
              <a:gdLst/>
              <a:ahLst/>
              <a:cxnLst/>
              <a:rect r="r" b="b" t="t" l="l"/>
              <a:pathLst>
                <a:path h="581169" w="875008">
                  <a:moveTo>
                    <a:pt x="24117" y="239931"/>
                  </a:moveTo>
                  <a:lnTo>
                    <a:pt x="305775" y="11187"/>
                  </a:lnTo>
                  <a:cubicBezTo>
                    <a:pt x="317230" y="1885"/>
                    <a:pt x="333013" y="0"/>
                    <a:pt x="346336" y="6343"/>
                  </a:cubicBezTo>
                  <a:cubicBezTo>
                    <a:pt x="359659" y="12686"/>
                    <a:pt x="368146" y="26126"/>
                    <a:pt x="368146" y="40882"/>
                  </a:cubicBezTo>
                  <a:lnTo>
                    <a:pt x="368146" y="83386"/>
                  </a:lnTo>
                  <a:cubicBezTo>
                    <a:pt x="368146" y="127761"/>
                    <a:pt x="404119" y="163734"/>
                    <a:pt x="448494" y="163734"/>
                  </a:cubicBezTo>
                  <a:lnTo>
                    <a:pt x="794660" y="163734"/>
                  </a:lnTo>
                  <a:cubicBezTo>
                    <a:pt x="839036" y="163734"/>
                    <a:pt x="875009" y="199707"/>
                    <a:pt x="875009" y="244082"/>
                  </a:cubicBezTo>
                  <a:lnTo>
                    <a:pt x="875009" y="337086"/>
                  </a:lnTo>
                  <a:cubicBezTo>
                    <a:pt x="875009" y="381461"/>
                    <a:pt x="839036" y="417434"/>
                    <a:pt x="794660" y="417434"/>
                  </a:cubicBezTo>
                  <a:lnTo>
                    <a:pt x="448494" y="417434"/>
                  </a:lnTo>
                  <a:cubicBezTo>
                    <a:pt x="404119" y="417434"/>
                    <a:pt x="368146" y="453407"/>
                    <a:pt x="368146" y="497782"/>
                  </a:cubicBezTo>
                  <a:lnTo>
                    <a:pt x="368146" y="540286"/>
                  </a:lnTo>
                  <a:cubicBezTo>
                    <a:pt x="368146" y="555042"/>
                    <a:pt x="359659" y="568482"/>
                    <a:pt x="346336" y="574825"/>
                  </a:cubicBezTo>
                  <a:cubicBezTo>
                    <a:pt x="333013" y="581168"/>
                    <a:pt x="317230" y="579283"/>
                    <a:pt x="305775" y="569981"/>
                  </a:cubicBezTo>
                  <a:lnTo>
                    <a:pt x="24117" y="341237"/>
                  </a:lnTo>
                  <a:cubicBezTo>
                    <a:pt x="8860" y="328846"/>
                    <a:pt x="0" y="310239"/>
                    <a:pt x="0" y="290584"/>
                  </a:cubicBezTo>
                  <a:cubicBezTo>
                    <a:pt x="0" y="270929"/>
                    <a:pt x="8860" y="252322"/>
                    <a:pt x="24117" y="239931"/>
                  </a:cubicBez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165100"/>
              <a:ext cx="811663" cy="29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3845133" y="4872653"/>
            <a:ext cx="2215604" cy="1578618"/>
          </a:xfrm>
          <a:custGeom>
            <a:avLst/>
            <a:gdLst/>
            <a:ahLst/>
            <a:cxnLst/>
            <a:rect r="r" b="b" t="t" l="l"/>
            <a:pathLst>
              <a:path h="1578618" w="2215604">
                <a:moveTo>
                  <a:pt x="0" y="0"/>
                </a:moveTo>
                <a:lnTo>
                  <a:pt x="2215604" y="0"/>
                </a:lnTo>
                <a:lnTo>
                  <a:pt x="2215604" y="1578618"/>
                </a:lnTo>
                <a:lnTo>
                  <a:pt x="0" y="1578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674608" y="960230"/>
            <a:ext cx="12938784" cy="284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3"/>
              </a:lnSpc>
            </a:pPr>
            <a:r>
              <a:rPr lang="en-US" sz="10599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needfinding methdology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6819068"/>
            <a:ext cx="4618310" cy="2865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Selecting Participants </a:t>
            </a: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1 parent, 1 college counselor, 1 international student &amp; 1 American student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6834845" y="6819068"/>
            <a:ext cx="4618310" cy="2865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Choosing Questions </a:t>
            </a: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Some standardized and some specific to the stakeholder’s interests and concerns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2742160" y="6819068"/>
            <a:ext cx="4618310" cy="2865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Recognizing Limitations</a:t>
            </a: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 International students chosen were in positions of privilege - but this is not representative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6002" y="-387378"/>
            <a:ext cx="20780004" cy="11061757"/>
            <a:chOff x="0" y="0"/>
            <a:chExt cx="27706672" cy="14749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322997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645993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18645993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9322997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0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444987" y="2816152"/>
            <a:ext cx="1129028" cy="896875"/>
            <a:chOff x="0" y="0"/>
            <a:chExt cx="519923" cy="4130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160" y="16510"/>
              <a:ext cx="497063" cy="385076"/>
            </a:xfrm>
            <a:custGeom>
              <a:avLst/>
              <a:gdLst/>
              <a:ahLst/>
              <a:cxnLst/>
              <a:rect r="r" b="b" t="t" l="l"/>
              <a:pathLst>
                <a:path h="385076" w="497063">
                  <a:moveTo>
                    <a:pt x="497063" y="385076"/>
                  </a:moveTo>
                  <a:lnTo>
                    <a:pt x="0" y="377456"/>
                  </a:lnTo>
                  <a:lnTo>
                    <a:pt x="0" y="146781"/>
                  </a:lnTo>
                  <a:lnTo>
                    <a:pt x="17780" y="19050"/>
                  </a:lnTo>
                  <a:lnTo>
                    <a:pt x="245614" y="0"/>
                  </a:lnTo>
                  <a:lnTo>
                    <a:pt x="478013" y="5080"/>
                  </a:ln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3810" y="0"/>
              <a:ext cx="526273" cy="411746"/>
            </a:xfrm>
            <a:custGeom>
              <a:avLst/>
              <a:gdLst/>
              <a:ahLst/>
              <a:cxnLst/>
              <a:rect r="r" b="b" t="t" l="l"/>
              <a:pathLst>
                <a:path h="411746" w="526273">
                  <a:moveTo>
                    <a:pt x="491983" y="21590"/>
                  </a:moveTo>
                  <a:cubicBezTo>
                    <a:pt x="493253" y="34290"/>
                    <a:pt x="493253" y="44450"/>
                    <a:pt x="494523" y="54610"/>
                  </a:cubicBezTo>
                  <a:cubicBezTo>
                    <a:pt x="497063" y="68762"/>
                    <a:pt x="498333" y="75156"/>
                    <a:pt x="500873" y="81320"/>
                  </a:cubicBezTo>
                  <a:cubicBezTo>
                    <a:pt x="500873" y="90225"/>
                    <a:pt x="513573" y="265812"/>
                    <a:pt x="519923" y="274717"/>
                  </a:cubicBezTo>
                  <a:cubicBezTo>
                    <a:pt x="526273" y="288188"/>
                    <a:pt x="522463" y="301888"/>
                    <a:pt x="522463" y="315360"/>
                  </a:cubicBezTo>
                  <a:cubicBezTo>
                    <a:pt x="522463" y="327233"/>
                    <a:pt x="523733" y="338193"/>
                    <a:pt x="525003" y="350785"/>
                  </a:cubicBezTo>
                  <a:cubicBezTo>
                    <a:pt x="525003" y="372376"/>
                    <a:pt x="525003" y="386346"/>
                    <a:pt x="525003" y="410476"/>
                  </a:cubicBezTo>
                  <a:cubicBezTo>
                    <a:pt x="502143" y="410476"/>
                    <a:pt x="481823" y="411746"/>
                    <a:pt x="465357" y="410476"/>
                  </a:cubicBezTo>
                  <a:cubicBezTo>
                    <a:pt x="444059" y="405396"/>
                    <a:pt x="422433" y="411746"/>
                    <a:pt x="401135" y="406666"/>
                  </a:cubicBezTo>
                  <a:cubicBezTo>
                    <a:pt x="388356" y="402856"/>
                    <a:pt x="375905" y="405396"/>
                    <a:pt x="363126" y="402856"/>
                  </a:cubicBezTo>
                  <a:cubicBezTo>
                    <a:pt x="357228" y="401585"/>
                    <a:pt x="351330" y="400316"/>
                    <a:pt x="345432" y="399046"/>
                  </a:cubicBezTo>
                  <a:cubicBezTo>
                    <a:pt x="341828" y="399046"/>
                    <a:pt x="338551" y="400316"/>
                    <a:pt x="334947" y="400316"/>
                  </a:cubicBezTo>
                  <a:cubicBezTo>
                    <a:pt x="325772" y="399046"/>
                    <a:pt x="300542" y="400316"/>
                    <a:pt x="291368" y="399046"/>
                  </a:cubicBezTo>
                  <a:cubicBezTo>
                    <a:pt x="284814" y="397776"/>
                    <a:pt x="153749" y="406666"/>
                    <a:pt x="147196" y="405396"/>
                  </a:cubicBezTo>
                  <a:cubicBezTo>
                    <a:pt x="145557" y="405396"/>
                    <a:pt x="143591" y="406666"/>
                    <a:pt x="141953" y="406666"/>
                  </a:cubicBezTo>
                  <a:cubicBezTo>
                    <a:pt x="138021" y="406666"/>
                    <a:pt x="134417" y="407935"/>
                    <a:pt x="130485" y="407935"/>
                  </a:cubicBezTo>
                  <a:cubicBezTo>
                    <a:pt x="120655" y="407935"/>
                    <a:pt x="111152" y="406666"/>
                    <a:pt x="101323" y="405396"/>
                  </a:cubicBezTo>
                  <a:cubicBezTo>
                    <a:pt x="95425" y="404126"/>
                    <a:pt x="89527" y="402856"/>
                    <a:pt x="83956" y="401585"/>
                  </a:cubicBezTo>
                  <a:cubicBezTo>
                    <a:pt x="73471" y="400316"/>
                    <a:pt x="62986" y="399046"/>
                    <a:pt x="48260" y="399046"/>
                  </a:cubicBezTo>
                  <a:cubicBezTo>
                    <a:pt x="38100" y="399046"/>
                    <a:pt x="29210" y="399046"/>
                    <a:pt x="19050" y="397776"/>
                  </a:cubicBezTo>
                  <a:cubicBezTo>
                    <a:pt x="10160" y="396506"/>
                    <a:pt x="5080" y="390156"/>
                    <a:pt x="7620" y="381266"/>
                  </a:cubicBezTo>
                  <a:cubicBezTo>
                    <a:pt x="16510" y="349609"/>
                    <a:pt x="12700" y="343901"/>
                    <a:pt x="11430" y="337964"/>
                  </a:cubicBezTo>
                  <a:cubicBezTo>
                    <a:pt x="10160" y="325863"/>
                    <a:pt x="6350" y="313990"/>
                    <a:pt x="7620" y="301888"/>
                  </a:cubicBezTo>
                  <a:cubicBezTo>
                    <a:pt x="5080" y="286818"/>
                    <a:pt x="0" y="100272"/>
                    <a:pt x="7620" y="84974"/>
                  </a:cubicBezTo>
                  <a:cubicBezTo>
                    <a:pt x="8890" y="82005"/>
                    <a:pt x="7620" y="78809"/>
                    <a:pt x="8890" y="75841"/>
                  </a:cubicBezTo>
                  <a:cubicBezTo>
                    <a:pt x="10160" y="71046"/>
                    <a:pt x="12700" y="6579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4794" y="30480"/>
                    <a:pt x="60037" y="29210"/>
                  </a:cubicBezTo>
                  <a:cubicBezTo>
                    <a:pt x="68884" y="25400"/>
                    <a:pt x="77731" y="22860"/>
                    <a:pt x="86905" y="20320"/>
                  </a:cubicBezTo>
                  <a:cubicBezTo>
                    <a:pt x="93131" y="17780"/>
                    <a:pt x="99357" y="16510"/>
                    <a:pt x="105255" y="13970"/>
                  </a:cubicBezTo>
                  <a:cubicBezTo>
                    <a:pt x="111152" y="11430"/>
                    <a:pt x="117378" y="8890"/>
                    <a:pt x="123276" y="8890"/>
                  </a:cubicBezTo>
                  <a:cubicBezTo>
                    <a:pt x="129829" y="7620"/>
                    <a:pt x="136383" y="10160"/>
                    <a:pt x="142936" y="8890"/>
                  </a:cubicBezTo>
                  <a:cubicBezTo>
                    <a:pt x="151127" y="8890"/>
                    <a:pt x="299559" y="6350"/>
                    <a:pt x="307751" y="5080"/>
                  </a:cubicBezTo>
                  <a:cubicBezTo>
                    <a:pt x="315615" y="3810"/>
                    <a:pt x="323479" y="2540"/>
                    <a:pt x="331670" y="2540"/>
                  </a:cubicBezTo>
                  <a:cubicBezTo>
                    <a:pt x="345105" y="1270"/>
                    <a:pt x="358211" y="0"/>
                    <a:pt x="371645" y="0"/>
                  </a:cubicBezTo>
                  <a:cubicBezTo>
                    <a:pt x="377216" y="0"/>
                    <a:pt x="383114" y="2540"/>
                    <a:pt x="388684" y="2540"/>
                  </a:cubicBezTo>
                  <a:cubicBezTo>
                    <a:pt x="404084" y="3810"/>
                    <a:pt x="419812" y="5080"/>
                    <a:pt x="435212" y="7620"/>
                  </a:cubicBezTo>
                  <a:cubicBezTo>
                    <a:pt x="443404" y="8890"/>
                    <a:pt x="451595" y="12700"/>
                    <a:pt x="459787" y="16510"/>
                  </a:cubicBezTo>
                  <a:cubicBezTo>
                    <a:pt x="461753" y="16510"/>
                    <a:pt x="463719" y="16510"/>
                    <a:pt x="465357" y="16510"/>
                  </a:cubicBezTo>
                  <a:cubicBezTo>
                    <a:pt x="472933" y="17780"/>
                    <a:pt x="481823" y="20320"/>
                    <a:pt x="491983" y="21590"/>
                  </a:cubicBezTo>
                  <a:close/>
                  <a:moveTo>
                    <a:pt x="502143" y="393966"/>
                  </a:moveTo>
                  <a:cubicBezTo>
                    <a:pt x="503413" y="377456"/>
                    <a:pt x="504683" y="364756"/>
                    <a:pt x="504683" y="352056"/>
                  </a:cubicBezTo>
                  <a:cubicBezTo>
                    <a:pt x="503413" y="337051"/>
                    <a:pt x="502143" y="324949"/>
                    <a:pt x="502143" y="311935"/>
                  </a:cubicBezTo>
                  <a:cubicBezTo>
                    <a:pt x="502143" y="305998"/>
                    <a:pt x="504683" y="300061"/>
                    <a:pt x="503413" y="294125"/>
                  </a:cubicBezTo>
                  <a:cubicBezTo>
                    <a:pt x="503413" y="288645"/>
                    <a:pt x="502143" y="282937"/>
                    <a:pt x="500873" y="277457"/>
                  </a:cubicBezTo>
                  <a:cubicBezTo>
                    <a:pt x="495793" y="269008"/>
                    <a:pt x="484363" y="94107"/>
                    <a:pt x="484363" y="85659"/>
                  </a:cubicBezTo>
                  <a:cubicBezTo>
                    <a:pt x="481823" y="78580"/>
                    <a:pt x="479283" y="71274"/>
                    <a:pt x="476743" y="63500"/>
                  </a:cubicBezTo>
                  <a:cubicBezTo>
                    <a:pt x="475473" y="44450"/>
                    <a:pt x="474203" y="43180"/>
                    <a:pt x="464374" y="41910"/>
                  </a:cubicBezTo>
                  <a:cubicBezTo>
                    <a:pt x="463391" y="41910"/>
                    <a:pt x="462736" y="41910"/>
                    <a:pt x="461753" y="40640"/>
                  </a:cubicBezTo>
                  <a:cubicBezTo>
                    <a:pt x="453561" y="36830"/>
                    <a:pt x="445042" y="31750"/>
                    <a:pt x="436850" y="30480"/>
                  </a:cubicBezTo>
                  <a:cubicBezTo>
                    <a:pt x="416863" y="26670"/>
                    <a:pt x="396548" y="25400"/>
                    <a:pt x="376560" y="22860"/>
                  </a:cubicBezTo>
                  <a:cubicBezTo>
                    <a:pt x="373611" y="22860"/>
                    <a:pt x="370335" y="22860"/>
                    <a:pt x="367386" y="22860"/>
                  </a:cubicBezTo>
                  <a:cubicBezTo>
                    <a:pt x="362471" y="22860"/>
                    <a:pt x="357556" y="22860"/>
                    <a:pt x="352968" y="22860"/>
                  </a:cubicBezTo>
                  <a:cubicBezTo>
                    <a:pt x="342483" y="22860"/>
                    <a:pt x="331998" y="22860"/>
                    <a:pt x="321840" y="24130"/>
                  </a:cubicBezTo>
                  <a:cubicBezTo>
                    <a:pt x="312993" y="25400"/>
                    <a:pt x="163906" y="29210"/>
                    <a:pt x="155059" y="29210"/>
                  </a:cubicBezTo>
                  <a:cubicBezTo>
                    <a:pt x="140642" y="29210"/>
                    <a:pt x="126225" y="26670"/>
                    <a:pt x="111808" y="33020"/>
                  </a:cubicBezTo>
                  <a:cubicBezTo>
                    <a:pt x="104272" y="36830"/>
                    <a:pt x="97063" y="36830"/>
                    <a:pt x="89854" y="38100"/>
                  </a:cubicBezTo>
                  <a:cubicBezTo>
                    <a:pt x="77403" y="41910"/>
                    <a:pt x="64952" y="45720"/>
                    <a:pt x="49530" y="50800"/>
                  </a:cubicBezTo>
                  <a:cubicBezTo>
                    <a:pt x="36830" y="50800"/>
                    <a:pt x="34290" y="53340"/>
                    <a:pt x="33020" y="65109"/>
                  </a:cubicBezTo>
                  <a:cubicBezTo>
                    <a:pt x="31750" y="69219"/>
                    <a:pt x="31750" y="73329"/>
                    <a:pt x="30480" y="77439"/>
                  </a:cubicBezTo>
                  <a:cubicBezTo>
                    <a:pt x="29210" y="84289"/>
                    <a:pt x="26670" y="90910"/>
                    <a:pt x="25400" y="97760"/>
                  </a:cubicBezTo>
                  <a:cubicBezTo>
                    <a:pt x="20320" y="105067"/>
                    <a:pt x="26670" y="283622"/>
                    <a:pt x="29210" y="290928"/>
                  </a:cubicBezTo>
                  <a:cubicBezTo>
                    <a:pt x="29210" y="298691"/>
                    <a:pt x="29210" y="306683"/>
                    <a:pt x="30480" y="314446"/>
                  </a:cubicBezTo>
                  <a:cubicBezTo>
                    <a:pt x="30480" y="320155"/>
                    <a:pt x="33020" y="325863"/>
                    <a:pt x="33020" y="331571"/>
                  </a:cubicBezTo>
                  <a:cubicBezTo>
                    <a:pt x="33020" y="337736"/>
                    <a:pt x="33020" y="343901"/>
                    <a:pt x="31750" y="352056"/>
                  </a:cubicBezTo>
                  <a:cubicBezTo>
                    <a:pt x="31750" y="355866"/>
                    <a:pt x="31750" y="358406"/>
                    <a:pt x="31750" y="362216"/>
                  </a:cubicBezTo>
                  <a:cubicBezTo>
                    <a:pt x="31750" y="372376"/>
                    <a:pt x="35560" y="376186"/>
                    <a:pt x="44450" y="376186"/>
                  </a:cubicBezTo>
                  <a:cubicBezTo>
                    <a:pt x="55450" y="376186"/>
                    <a:pt x="60037" y="377456"/>
                    <a:pt x="64297" y="377456"/>
                  </a:cubicBezTo>
                  <a:cubicBezTo>
                    <a:pt x="70522" y="377456"/>
                    <a:pt x="77075" y="374916"/>
                    <a:pt x="83301" y="377456"/>
                  </a:cubicBezTo>
                  <a:cubicBezTo>
                    <a:pt x="93459" y="381266"/>
                    <a:pt x="103616" y="383806"/>
                    <a:pt x="113774" y="382536"/>
                  </a:cubicBezTo>
                  <a:cubicBezTo>
                    <a:pt x="120327" y="381266"/>
                    <a:pt x="126553" y="383806"/>
                    <a:pt x="133106" y="383806"/>
                  </a:cubicBezTo>
                  <a:cubicBezTo>
                    <a:pt x="142608" y="383806"/>
                    <a:pt x="152110" y="382536"/>
                    <a:pt x="161613" y="383806"/>
                  </a:cubicBezTo>
                  <a:cubicBezTo>
                    <a:pt x="175702" y="385076"/>
                    <a:pt x="330360" y="374916"/>
                    <a:pt x="344777" y="377456"/>
                  </a:cubicBezTo>
                  <a:cubicBezTo>
                    <a:pt x="351003" y="378726"/>
                    <a:pt x="357228" y="379996"/>
                    <a:pt x="363126" y="379996"/>
                  </a:cubicBezTo>
                  <a:cubicBezTo>
                    <a:pt x="373939" y="382536"/>
                    <a:pt x="384424" y="378726"/>
                    <a:pt x="395237" y="382536"/>
                  </a:cubicBezTo>
                  <a:cubicBezTo>
                    <a:pt x="404084" y="385076"/>
                    <a:pt x="412931" y="385076"/>
                    <a:pt x="421778" y="387616"/>
                  </a:cubicBezTo>
                  <a:cubicBezTo>
                    <a:pt x="434885" y="391426"/>
                    <a:pt x="447991" y="393966"/>
                    <a:pt x="461098" y="395236"/>
                  </a:cubicBezTo>
                  <a:cubicBezTo>
                    <a:pt x="466013" y="395236"/>
                    <a:pt x="481823" y="393966"/>
                    <a:pt x="502143" y="393966"/>
                  </a:cubicBezTo>
                  <a:close/>
                </a:path>
              </a:pathLst>
            </a:custGeom>
            <a:solidFill>
              <a:srgbClr val="252627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444987" y="3016342"/>
            <a:ext cx="1129028" cy="544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3911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65371" y="2752907"/>
            <a:ext cx="7140068" cy="96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What has your experience been like with the college preparation/application process?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444987" y="4257773"/>
            <a:ext cx="1129028" cy="896875"/>
            <a:chOff x="0" y="0"/>
            <a:chExt cx="519923" cy="4130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0160" y="16510"/>
              <a:ext cx="497063" cy="385076"/>
            </a:xfrm>
            <a:custGeom>
              <a:avLst/>
              <a:gdLst/>
              <a:ahLst/>
              <a:cxnLst/>
              <a:rect r="r" b="b" t="t" l="l"/>
              <a:pathLst>
                <a:path h="385076" w="497063">
                  <a:moveTo>
                    <a:pt x="497063" y="385076"/>
                  </a:moveTo>
                  <a:lnTo>
                    <a:pt x="0" y="377456"/>
                  </a:lnTo>
                  <a:lnTo>
                    <a:pt x="0" y="146781"/>
                  </a:lnTo>
                  <a:lnTo>
                    <a:pt x="17780" y="19050"/>
                  </a:lnTo>
                  <a:lnTo>
                    <a:pt x="245614" y="0"/>
                  </a:lnTo>
                  <a:lnTo>
                    <a:pt x="478013" y="5080"/>
                  </a:ln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-3810" y="0"/>
              <a:ext cx="526273" cy="411746"/>
            </a:xfrm>
            <a:custGeom>
              <a:avLst/>
              <a:gdLst/>
              <a:ahLst/>
              <a:cxnLst/>
              <a:rect r="r" b="b" t="t" l="l"/>
              <a:pathLst>
                <a:path h="411746" w="526273">
                  <a:moveTo>
                    <a:pt x="491983" y="21590"/>
                  </a:moveTo>
                  <a:cubicBezTo>
                    <a:pt x="493253" y="34290"/>
                    <a:pt x="493253" y="44450"/>
                    <a:pt x="494523" y="54610"/>
                  </a:cubicBezTo>
                  <a:cubicBezTo>
                    <a:pt x="497063" y="68762"/>
                    <a:pt x="498333" y="75156"/>
                    <a:pt x="500873" y="81320"/>
                  </a:cubicBezTo>
                  <a:cubicBezTo>
                    <a:pt x="500873" y="90225"/>
                    <a:pt x="513573" y="265812"/>
                    <a:pt x="519923" y="274717"/>
                  </a:cubicBezTo>
                  <a:cubicBezTo>
                    <a:pt x="526273" y="288188"/>
                    <a:pt x="522463" y="301888"/>
                    <a:pt x="522463" y="315360"/>
                  </a:cubicBezTo>
                  <a:cubicBezTo>
                    <a:pt x="522463" y="327233"/>
                    <a:pt x="523733" y="338193"/>
                    <a:pt x="525003" y="350785"/>
                  </a:cubicBezTo>
                  <a:cubicBezTo>
                    <a:pt x="525003" y="372376"/>
                    <a:pt x="525003" y="386346"/>
                    <a:pt x="525003" y="410476"/>
                  </a:cubicBezTo>
                  <a:cubicBezTo>
                    <a:pt x="502143" y="410476"/>
                    <a:pt x="481823" y="411746"/>
                    <a:pt x="465357" y="410476"/>
                  </a:cubicBezTo>
                  <a:cubicBezTo>
                    <a:pt x="444059" y="405396"/>
                    <a:pt x="422433" y="411746"/>
                    <a:pt x="401135" y="406666"/>
                  </a:cubicBezTo>
                  <a:cubicBezTo>
                    <a:pt x="388356" y="402856"/>
                    <a:pt x="375905" y="405396"/>
                    <a:pt x="363126" y="402856"/>
                  </a:cubicBezTo>
                  <a:cubicBezTo>
                    <a:pt x="357228" y="401585"/>
                    <a:pt x="351330" y="400316"/>
                    <a:pt x="345432" y="399046"/>
                  </a:cubicBezTo>
                  <a:cubicBezTo>
                    <a:pt x="341828" y="399046"/>
                    <a:pt x="338551" y="400316"/>
                    <a:pt x="334947" y="400316"/>
                  </a:cubicBezTo>
                  <a:cubicBezTo>
                    <a:pt x="325772" y="399046"/>
                    <a:pt x="300542" y="400316"/>
                    <a:pt x="291368" y="399046"/>
                  </a:cubicBezTo>
                  <a:cubicBezTo>
                    <a:pt x="284814" y="397776"/>
                    <a:pt x="153749" y="406666"/>
                    <a:pt x="147196" y="405396"/>
                  </a:cubicBezTo>
                  <a:cubicBezTo>
                    <a:pt x="145557" y="405396"/>
                    <a:pt x="143591" y="406666"/>
                    <a:pt x="141953" y="406666"/>
                  </a:cubicBezTo>
                  <a:cubicBezTo>
                    <a:pt x="138021" y="406666"/>
                    <a:pt x="134417" y="407935"/>
                    <a:pt x="130485" y="407935"/>
                  </a:cubicBezTo>
                  <a:cubicBezTo>
                    <a:pt x="120655" y="407935"/>
                    <a:pt x="111152" y="406666"/>
                    <a:pt x="101323" y="405396"/>
                  </a:cubicBezTo>
                  <a:cubicBezTo>
                    <a:pt x="95425" y="404126"/>
                    <a:pt x="89527" y="402856"/>
                    <a:pt x="83956" y="401585"/>
                  </a:cubicBezTo>
                  <a:cubicBezTo>
                    <a:pt x="73471" y="400316"/>
                    <a:pt x="62986" y="399046"/>
                    <a:pt x="48260" y="399046"/>
                  </a:cubicBezTo>
                  <a:cubicBezTo>
                    <a:pt x="38100" y="399046"/>
                    <a:pt x="29210" y="399046"/>
                    <a:pt x="19050" y="397776"/>
                  </a:cubicBezTo>
                  <a:cubicBezTo>
                    <a:pt x="10160" y="396506"/>
                    <a:pt x="5080" y="390156"/>
                    <a:pt x="7620" y="381266"/>
                  </a:cubicBezTo>
                  <a:cubicBezTo>
                    <a:pt x="16510" y="349609"/>
                    <a:pt x="12700" y="343901"/>
                    <a:pt x="11430" y="337964"/>
                  </a:cubicBezTo>
                  <a:cubicBezTo>
                    <a:pt x="10160" y="325863"/>
                    <a:pt x="6350" y="313990"/>
                    <a:pt x="7620" y="301888"/>
                  </a:cubicBezTo>
                  <a:cubicBezTo>
                    <a:pt x="5080" y="286818"/>
                    <a:pt x="0" y="100272"/>
                    <a:pt x="7620" y="84974"/>
                  </a:cubicBezTo>
                  <a:cubicBezTo>
                    <a:pt x="8890" y="82005"/>
                    <a:pt x="7620" y="78809"/>
                    <a:pt x="8890" y="75841"/>
                  </a:cubicBezTo>
                  <a:cubicBezTo>
                    <a:pt x="10160" y="71046"/>
                    <a:pt x="12700" y="6579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4794" y="30480"/>
                    <a:pt x="60037" y="29210"/>
                  </a:cubicBezTo>
                  <a:cubicBezTo>
                    <a:pt x="68884" y="25400"/>
                    <a:pt x="77731" y="22860"/>
                    <a:pt x="86905" y="20320"/>
                  </a:cubicBezTo>
                  <a:cubicBezTo>
                    <a:pt x="93131" y="17780"/>
                    <a:pt x="99357" y="16510"/>
                    <a:pt x="105255" y="13970"/>
                  </a:cubicBezTo>
                  <a:cubicBezTo>
                    <a:pt x="111152" y="11430"/>
                    <a:pt x="117378" y="8890"/>
                    <a:pt x="123276" y="8890"/>
                  </a:cubicBezTo>
                  <a:cubicBezTo>
                    <a:pt x="129829" y="7620"/>
                    <a:pt x="136383" y="10160"/>
                    <a:pt x="142936" y="8890"/>
                  </a:cubicBezTo>
                  <a:cubicBezTo>
                    <a:pt x="151127" y="8890"/>
                    <a:pt x="299559" y="6350"/>
                    <a:pt x="307751" y="5080"/>
                  </a:cubicBezTo>
                  <a:cubicBezTo>
                    <a:pt x="315615" y="3810"/>
                    <a:pt x="323479" y="2540"/>
                    <a:pt x="331670" y="2540"/>
                  </a:cubicBezTo>
                  <a:cubicBezTo>
                    <a:pt x="345105" y="1270"/>
                    <a:pt x="358211" y="0"/>
                    <a:pt x="371645" y="0"/>
                  </a:cubicBezTo>
                  <a:cubicBezTo>
                    <a:pt x="377216" y="0"/>
                    <a:pt x="383114" y="2540"/>
                    <a:pt x="388684" y="2540"/>
                  </a:cubicBezTo>
                  <a:cubicBezTo>
                    <a:pt x="404084" y="3810"/>
                    <a:pt x="419812" y="5080"/>
                    <a:pt x="435212" y="7620"/>
                  </a:cubicBezTo>
                  <a:cubicBezTo>
                    <a:pt x="443404" y="8890"/>
                    <a:pt x="451595" y="12700"/>
                    <a:pt x="459787" y="16510"/>
                  </a:cubicBezTo>
                  <a:cubicBezTo>
                    <a:pt x="461753" y="16510"/>
                    <a:pt x="463719" y="16510"/>
                    <a:pt x="465357" y="16510"/>
                  </a:cubicBezTo>
                  <a:cubicBezTo>
                    <a:pt x="472933" y="17780"/>
                    <a:pt x="481823" y="20320"/>
                    <a:pt x="491983" y="21590"/>
                  </a:cubicBezTo>
                  <a:close/>
                  <a:moveTo>
                    <a:pt x="502143" y="393966"/>
                  </a:moveTo>
                  <a:cubicBezTo>
                    <a:pt x="503413" y="377456"/>
                    <a:pt x="504683" y="364756"/>
                    <a:pt x="504683" y="352056"/>
                  </a:cubicBezTo>
                  <a:cubicBezTo>
                    <a:pt x="503413" y="337051"/>
                    <a:pt x="502143" y="324949"/>
                    <a:pt x="502143" y="311935"/>
                  </a:cubicBezTo>
                  <a:cubicBezTo>
                    <a:pt x="502143" y="305998"/>
                    <a:pt x="504683" y="300061"/>
                    <a:pt x="503413" y="294125"/>
                  </a:cubicBezTo>
                  <a:cubicBezTo>
                    <a:pt x="503413" y="288645"/>
                    <a:pt x="502143" y="282937"/>
                    <a:pt x="500873" y="277457"/>
                  </a:cubicBezTo>
                  <a:cubicBezTo>
                    <a:pt x="495793" y="269008"/>
                    <a:pt x="484363" y="94107"/>
                    <a:pt x="484363" y="85659"/>
                  </a:cubicBezTo>
                  <a:cubicBezTo>
                    <a:pt x="481823" y="78580"/>
                    <a:pt x="479283" y="71274"/>
                    <a:pt x="476743" y="63500"/>
                  </a:cubicBezTo>
                  <a:cubicBezTo>
                    <a:pt x="475473" y="44450"/>
                    <a:pt x="474203" y="43180"/>
                    <a:pt x="464374" y="41910"/>
                  </a:cubicBezTo>
                  <a:cubicBezTo>
                    <a:pt x="463391" y="41910"/>
                    <a:pt x="462736" y="41910"/>
                    <a:pt x="461753" y="40640"/>
                  </a:cubicBezTo>
                  <a:cubicBezTo>
                    <a:pt x="453561" y="36830"/>
                    <a:pt x="445042" y="31750"/>
                    <a:pt x="436850" y="30480"/>
                  </a:cubicBezTo>
                  <a:cubicBezTo>
                    <a:pt x="416863" y="26670"/>
                    <a:pt x="396548" y="25400"/>
                    <a:pt x="376560" y="22860"/>
                  </a:cubicBezTo>
                  <a:cubicBezTo>
                    <a:pt x="373611" y="22860"/>
                    <a:pt x="370335" y="22860"/>
                    <a:pt x="367386" y="22860"/>
                  </a:cubicBezTo>
                  <a:cubicBezTo>
                    <a:pt x="362471" y="22860"/>
                    <a:pt x="357556" y="22860"/>
                    <a:pt x="352968" y="22860"/>
                  </a:cubicBezTo>
                  <a:cubicBezTo>
                    <a:pt x="342483" y="22860"/>
                    <a:pt x="331998" y="22860"/>
                    <a:pt x="321840" y="24130"/>
                  </a:cubicBezTo>
                  <a:cubicBezTo>
                    <a:pt x="312993" y="25400"/>
                    <a:pt x="163906" y="29210"/>
                    <a:pt x="155059" y="29210"/>
                  </a:cubicBezTo>
                  <a:cubicBezTo>
                    <a:pt x="140642" y="29210"/>
                    <a:pt x="126225" y="26670"/>
                    <a:pt x="111808" y="33020"/>
                  </a:cubicBezTo>
                  <a:cubicBezTo>
                    <a:pt x="104272" y="36830"/>
                    <a:pt x="97063" y="36830"/>
                    <a:pt x="89854" y="38100"/>
                  </a:cubicBezTo>
                  <a:cubicBezTo>
                    <a:pt x="77403" y="41910"/>
                    <a:pt x="64952" y="45720"/>
                    <a:pt x="49530" y="50800"/>
                  </a:cubicBezTo>
                  <a:cubicBezTo>
                    <a:pt x="36830" y="50800"/>
                    <a:pt x="34290" y="53340"/>
                    <a:pt x="33020" y="65109"/>
                  </a:cubicBezTo>
                  <a:cubicBezTo>
                    <a:pt x="31750" y="69219"/>
                    <a:pt x="31750" y="73329"/>
                    <a:pt x="30480" y="77439"/>
                  </a:cubicBezTo>
                  <a:cubicBezTo>
                    <a:pt x="29210" y="84289"/>
                    <a:pt x="26670" y="90910"/>
                    <a:pt x="25400" y="97760"/>
                  </a:cubicBezTo>
                  <a:cubicBezTo>
                    <a:pt x="20320" y="105067"/>
                    <a:pt x="26670" y="283622"/>
                    <a:pt x="29210" y="290928"/>
                  </a:cubicBezTo>
                  <a:cubicBezTo>
                    <a:pt x="29210" y="298691"/>
                    <a:pt x="29210" y="306683"/>
                    <a:pt x="30480" y="314446"/>
                  </a:cubicBezTo>
                  <a:cubicBezTo>
                    <a:pt x="30480" y="320155"/>
                    <a:pt x="33020" y="325863"/>
                    <a:pt x="33020" y="331571"/>
                  </a:cubicBezTo>
                  <a:cubicBezTo>
                    <a:pt x="33020" y="337736"/>
                    <a:pt x="33020" y="343901"/>
                    <a:pt x="31750" y="352056"/>
                  </a:cubicBezTo>
                  <a:cubicBezTo>
                    <a:pt x="31750" y="355866"/>
                    <a:pt x="31750" y="358406"/>
                    <a:pt x="31750" y="362216"/>
                  </a:cubicBezTo>
                  <a:cubicBezTo>
                    <a:pt x="31750" y="372376"/>
                    <a:pt x="35560" y="376186"/>
                    <a:pt x="44450" y="376186"/>
                  </a:cubicBezTo>
                  <a:cubicBezTo>
                    <a:pt x="55450" y="376186"/>
                    <a:pt x="60037" y="377456"/>
                    <a:pt x="64297" y="377456"/>
                  </a:cubicBezTo>
                  <a:cubicBezTo>
                    <a:pt x="70522" y="377456"/>
                    <a:pt x="77075" y="374916"/>
                    <a:pt x="83301" y="377456"/>
                  </a:cubicBezTo>
                  <a:cubicBezTo>
                    <a:pt x="93459" y="381266"/>
                    <a:pt x="103616" y="383806"/>
                    <a:pt x="113774" y="382536"/>
                  </a:cubicBezTo>
                  <a:cubicBezTo>
                    <a:pt x="120327" y="381266"/>
                    <a:pt x="126553" y="383806"/>
                    <a:pt x="133106" y="383806"/>
                  </a:cubicBezTo>
                  <a:cubicBezTo>
                    <a:pt x="142608" y="383806"/>
                    <a:pt x="152110" y="382536"/>
                    <a:pt x="161613" y="383806"/>
                  </a:cubicBezTo>
                  <a:cubicBezTo>
                    <a:pt x="175702" y="385076"/>
                    <a:pt x="330360" y="374916"/>
                    <a:pt x="344777" y="377456"/>
                  </a:cubicBezTo>
                  <a:cubicBezTo>
                    <a:pt x="351003" y="378726"/>
                    <a:pt x="357228" y="379996"/>
                    <a:pt x="363126" y="379996"/>
                  </a:cubicBezTo>
                  <a:cubicBezTo>
                    <a:pt x="373939" y="382536"/>
                    <a:pt x="384424" y="378726"/>
                    <a:pt x="395237" y="382536"/>
                  </a:cubicBezTo>
                  <a:cubicBezTo>
                    <a:pt x="404084" y="385076"/>
                    <a:pt x="412931" y="385076"/>
                    <a:pt x="421778" y="387616"/>
                  </a:cubicBezTo>
                  <a:cubicBezTo>
                    <a:pt x="434885" y="391426"/>
                    <a:pt x="447991" y="393966"/>
                    <a:pt x="461098" y="395236"/>
                  </a:cubicBezTo>
                  <a:cubicBezTo>
                    <a:pt x="466013" y="395236"/>
                    <a:pt x="481823" y="393966"/>
                    <a:pt x="502143" y="393966"/>
                  </a:cubicBezTo>
                  <a:close/>
                </a:path>
              </a:pathLst>
            </a:custGeom>
            <a:solidFill>
              <a:srgbClr val="252627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444987" y="4457964"/>
            <a:ext cx="1129028" cy="544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3911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65371" y="4194528"/>
            <a:ext cx="7140068" cy="96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What is the biggest challenge in your role during this process and why?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444987" y="5699394"/>
            <a:ext cx="1129028" cy="896875"/>
            <a:chOff x="0" y="0"/>
            <a:chExt cx="519923" cy="41301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0160" y="16510"/>
              <a:ext cx="497063" cy="385076"/>
            </a:xfrm>
            <a:custGeom>
              <a:avLst/>
              <a:gdLst/>
              <a:ahLst/>
              <a:cxnLst/>
              <a:rect r="r" b="b" t="t" l="l"/>
              <a:pathLst>
                <a:path h="385076" w="497063">
                  <a:moveTo>
                    <a:pt x="497063" y="385076"/>
                  </a:moveTo>
                  <a:lnTo>
                    <a:pt x="0" y="377456"/>
                  </a:lnTo>
                  <a:lnTo>
                    <a:pt x="0" y="146781"/>
                  </a:lnTo>
                  <a:lnTo>
                    <a:pt x="17780" y="19050"/>
                  </a:lnTo>
                  <a:lnTo>
                    <a:pt x="245614" y="0"/>
                  </a:lnTo>
                  <a:lnTo>
                    <a:pt x="478013" y="5080"/>
                  </a:ln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-3810" y="0"/>
              <a:ext cx="526273" cy="411746"/>
            </a:xfrm>
            <a:custGeom>
              <a:avLst/>
              <a:gdLst/>
              <a:ahLst/>
              <a:cxnLst/>
              <a:rect r="r" b="b" t="t" l="l"/>
              <a:pathLst>
                <a:path h="411746" w="526273">
                  <a:moveTo>
                    <a:pt x="491983" y="21590"/>
                  </a:moveTo>
                  <a:cubicBezTo>
                    <a:pt x="493253" y="34290"/>
                    <a:pt x="493253" y="44450"/>
                    <a:pt x="494523" y="54610"/>
                  </a:cubicBezTo>
                  <a:cubicBezTo>
                    <a:pt x="497063" y="68762"/>
                    <a:pt x="498333" y="75156"/>
                    <a:pt x="500873" y="81320"/>
                  </a:cubicBezTo>
                  <a:cubicBezTo>
                    <a:pt x="500873" y="90225"/>
                    <a:pt x="513573" y="265812"/>
                    <a:pt x="519923" y="274717"/>
                  </a:cubicBezTo>
                  <a:cubicBezTo>
                    <a:pt x="526273" y="288188"/>
                    <a:pt x="522463" y="301888"/>
                    <a:pt x="522463" y="315360"/>
                  </a:cubicBezTo>
                  <a:cubicBezTo>
                    <a:pt x="522463" y="327233"/>
                    <a:pt x="523733" y="338193"/>
                    <a:pt x="525003" y="350785"/>
                  </a:cubicBezTo>
                  <a:cubicBezTo>
                    <a:pt x="525003" y="372376"/>
                    <a:pt x="525003" y="386346"/>
                    <a:pt x="525003" y="410476"/>
                  </a:cubicBezTo>
                  <a:cubicBezTo>
                    <a:pt x="502143" y="410476"/>
                    <a:pt x="481823" y="411746"/>
                    <a:pt x="465357" y="410476"/>
                  </a:cubicBezTo>
                  <a:cubicBezTo>
                    <a:pt x="444059" y="405396"/>
                    <a:pt x="422433" y="411746"/>
                    <a:pt x="401135" y="406666"/>
                  </a:cubicBezTo>
                  <a:cubicBezTo>
                    <a:pt x="388356" y="402856"/>
                    <a:pt x="375905" y="405396"/>
                    <a:pt x="363126" y="402856"/>
                  </a:cubicBezTo>
                  <a:cubicBezTo>
                    <a:pt x="357228" y="401585"/>
                    <a:pt x="351330" y="400316"/>
                    <a:pt x="345432" y="399046"/>
                  </a:cubicBezTo>
                  <a:cubicBezTo>
                    <a:pt x="341828" y="399046"/>
                    <a:pt x="338551" y="400316"/>
                    <a:pt x="334947" y="400316"/>
                  </a:cubicBezTo>
                  <a:cubicBezTo>
                    <a:pt x="325772" y="399046"/>
                    <a:pt x="300542" y="400316"/>
                    <a:pt x="291368" y="399046"/>
                  </a:cubicBezTo>
                  <a:cubicBezTo>
                    <a:pt x="284814" y="397776"/>
                    <a:pt x="153749" y="406666"/>
                    <a:pt x="147196" y="405396"/>
                  </a:cubicBezTo>
                  <a:cubicBezTo>
                    <a:pt x="145557" y="405396"/>
                    <a:pt x="143591" y="406666"/>
                    <a:pt x="141953" y="406666"/>
                  </a:cubicBezTo>
                  <a:cubicBezTo>
                    <a:pt x="138021" y="406666"/>
                    <a:pt x="134417" y="407935"/>
                    <a:pt x="130485" y="407935"/>
                  </a:cubicBezTo>
                  <a:cubicBezTo>
                    <a:pt x="120655" y="407935"/>
                    <a:pt x="111152" y="406666"/>
                    <a:pt x="101323" y="405396"/>
                  </a:cubicBezTo>
                  <a:cubicBezTo>
                    <a:pt x="95425" y="404126"/>
                    <a:pt x="89527" y="402856"/>
                    <a:pt x="83956" y="401585"/>
                  </a:cubicBezTo>
                  <a:cubicBezTo>
                    <a:pt x="73471" y="400316"/>
                    <a:pt x="62986" y="399046"/>
                    <a:pt x="48260" y="399046"/>
                  </a:cubicBezTo>
                  <a:cubicBezTo>
                    <a:pt x="38100" y="399046"/>
                    <a:pt x="29210" y="399046"/>
                    <a:pt x="19050" y="397776"/>
                  </a:cubicBezTo>
                  <a:cubicBezTo>
                    <a:pt x="10160" y="396506"/>
                    <a:pt x="5080" y="390156"/>
                    <a:pt x="7620" y="381266"/>
                  </a:cubicBezTo>
                  <a:cubicBezTo>
                    <a:pt x="16510" y="349609"/>
                    <a:pt x="12700" y="343901"/>
                    <a:pt x="11430" y="337964"/>
                  </a:cubicBezTo>
                  <a:cubicBezTo>
                    <a:pt x="10160" y="325863"/>
                    <a:pt x="6350" y="313990"/>
                    <a:pt x="7620" y="301888"/>
                  </a:cubicBezTo>
                  <a:cubicBezTo>
                    <a:pt x="5080" y="286818"/>
                    <a:pt x="0" y="100272"/>
                    <a:pt x="7620" y="84974"/>
                  </a:cubicBezTo>
                  <a:cubicBezTo>
                    <a:pt x="8890" y="82005"/>
                    <a:pt x="7620" y="78809"/>
                    <a:pt x="8890" y="75841"/>
                  </a:cubicBezTo>
                  <a:cubicBezTo>
                    <a:pt x="10160" y="71046"/>
                    <a:pt x="12700" y="6579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4794" y="30480"/>
                    <a:pt x="60037" y="29210"/>
                  </a:cubicBezTo>
                  <a:cubicBezTo>
                    <a:pt x="68884" y="25400"/>
                    <a:pt x="77731" y="22860"/>
                    <a:pt x="86905" y="20320"/>
                  </a:cubicBezTo>
                  <a:cubicBezTo>
                    <a:pt x="93131" y="17780"/>
                    <a:pt x="99357" y="16510"/>
                    <a:pt x="105255" y="13970"/>
                  </a:cubicBezTo>
                  <a:cubicBezTo>
                    <a:pt x="111152" y="11430"/>
                    <a:pt x="117378" y="8890"/>
                    <a:pt x="123276" y="8890"/>
                  </a:cubicBezTo>
                  <a:cubicBezTo>
                    <a:pt x="129829" y="7620"/>
                    <a:pt x="136383" y="10160"/>
                    <a:pt x="142936" y="8890"/>
                  </a:cubicBezTo>
                  <a:cubicBezTo>
                    <a:pt x="151127" y="8890"/>
                    <a:pt x="299559" y="6350"/>
                    <a:pt x="307751" y="5080"/>
                  </a:cubicBezTo>
                  <a:cubicBezTo>
                    <a:pt x="315615" y="3810"/>
                    <a:pt x="323479" y="2540"/>
                    <a:pt x="331670" y="2540"/>
                  </a:cubicBezTo>
                  <a:cubicBezTo>
                    <a:pt x="345105" y="1270"/>
                    <a:pt x="358211" y="0"/>
                    <a:pt x="371645" y="0"/>
                  </a:cubicBezTo>
                  <a:cubicBezTo>
                    <a:pt x="377216" y="0"/>
                    <a:pt x="383114" y="2540"/>
                    <a:pt x="388684" y="2540"/>
                  </a:cubicBezTo>
                  <a:cubicBezTo>
                    <a:pt x="404084" y="3810"/>
                    <a:pt x="419812" y="5080"/>
                    <a:pt x="435212" y="7620"/>
                  </a:cubicBezTo>
                  <a:cubicBezTo>
                    <a:pt x="443404" y="8890"/>
                    <a:pt x="451595" y="12700"/>
                    <a:pt x="459787" y="16510"/>
                  </a:cubicBezTo>
                  <a:cubicBezTo>
                    <a:pt x="461753" y="16510"/>
                    <a:pt x="463719" y="16510"/>
                    <a:pt x="465357" y="16510"/>
                  </a:cubicBezTo>
                  <a:cubicBezTo>
                    <a:pt x="472933" y="17780"/>
                    <a:pt x="481823" y="20320"/>
                    <a:pt x="491983" y="21590"/>
                  </a:cubicBezTo>
                  <a:close/>
                  <a:moveTo>
                    <a:pt x="502143" y="393966"/>
                  </a:moveTo>
                  <a:cubicBezTo>
                    <a:pt x="503413" y="377456"/>
                    <a:pt x="504683" y="364756"/>
                    <a:pt x="504683" y="352056"/>
                  </a:cubicBezTo>
                  <a:cubicBezTo>
                    <a:pt x="503413" y="337051"/>
                    <a:pt x="502143" y="324949"/>
                    <a:pt x="502143" y="311935"/>
                  </a:cubicBezTo>
                  <a:cubicBezTo>
                    <a:pt x="502143" y="305998"/>
                    <a:pt x="504683" y="300061"/>
                    <a:pt x="503413" y="294125"/>
                  </a:cubicBezTo>
                  <a:cubicBezTo>
                    <a:pt x="503413" y="288645"/>
                    <a:pt x="502143" y="282937"/>
                    <a:pt x="500873" y="277457"/>
                  </a:cubicBezTo>
                  <a:cubicBezTo>
                    <a:pt x="495793" y="269008"/>
                    <a:pt x="484363" y="94107"/>
                    <a:pt x="484363" y="85659"/>
                  </a:cubicBezTo>
                  <a:cubicBezTo>
                    <a:pt x="481823" y="78580"/>
                    <a:pt x="479283" y="71274"/>
                    <a:pt x="476743" y="63500"/>
                  </a:cubicBezTo>
                  <a:cubicBezTo>
                    <a:pt x="475473" y="44450"/>
                    <a:pt x="474203" y="43180"/>
                    <a:pt x="464374" y="41910"/>
                  </a:cubicBezTo>
                  <a:cubicBezTo>
                    <a:pt x="463391" y="41910"/>
                    <a:pt x="462736" y="41910"/>
                    <a:pt x="461753" y="40640"/>
                  </a:cubicBezTo>
                  <a:cubicBezTo>
                    <a:pt x="453561" y="36830"/>
                    <a:pt x="445042" y="31750"/>
                    <a:pt x="436850" y="30480"/>
                  </a:cubicBezTo>
                  <a:cubicBezTo>
                    <a:pt x="416863" y="26670"/>
                    <a:pt x="396548" y="25400"/>
                    <a:pt x="376560" y="22860"/>
                  </a:cubicBezTo>
                  <a:cubicBezTo>
                    <a:pt x="373611" y="22860"/>
                    <a:pt x="370335" y="22860"/>
                    <a:pt x="367386" y="22860"/>
                  </a:cubicBezTo>
                  <a:cubicBezTo>
                    <a:pt x="362471" y="22860"/>
                    <a:pt x="357556" y="22860"/>
                    <a:pt x="352968" y="22860"/>
                  </a:cubicBezTo>
                  <a:cubicBezTo>
                    <a:pt x="342483" y="22860"/>
                    <a:pt x="331998" y="22860"/>
                    <a:pt x="321840" y="24130"/>
                  </a:cubicBezTo>
                  <a:cubicBezTo>
                    <a:pt x="312993" y="25400"/>
                    <a:pt x="163906" y="29210"/>
                    <a:pt x="155059" y="29210"/>
                  </a:cubicBezTo>
                  <a:cubicBezTo>
                    <a:pt x="140642" y="29210"/>
                    <a:pt x="126225" y="26670"/>
                    <a:pt x="111808" y="33020"/>
                  </a:cubicBezTo>
                  <a:cubicBezTo>
                    <a:pt x="104272" y="36830"/>
                    <a:pt x="97063" y="36830"/>
                    <a:pt x="89854" y="38100"/>
                  </a:cubicBezTo>
                  <a:cubicBezTo>
                    <a:pt x="77403" y="41910"/>
                    <a:pt x="64952" y="45720"/>
                    <a:pt x="49530" y="50800"/>
                  </a:cubicBezTo>
                  <a:cubicBezTo>
                    <a:pt x="36830" y="50800"/>
                    <a:pt x="34290" y="53340"/>
                    <a:pt x="33020" y="65109"/>
                  </a:cubicBezTo>
                  <a:cubicBezTo>
                    <a:pt x="31750" y="69219"/>
                    <a:pt x="31750" y="73329"/>
                    <a:pt x="30480" y="77439"/>
                  </a:cubicBezTo>
                  <a:cubicBezTo>
                    <a:pt x="29210" y="84289"/>
                    <a:pt x="26670" y="90910"/>
                    <a:pt x="25400" y="97760"/>
                  </a:cubicBezTo>
                  <a:cubicBezTo>
                    <a:pt x="20320" y="105067"/>
                    <a:pt x="26670" y="283622"/>
                    <a:pt x="29210" y="290928"/>
                  </a:cubicBezTo>
                  <a:cubicBezTo>
                    <a:pt x="29210" y="298691"/>
                    <a:pt x="29210" y="306683"/>
                    <a:pt x="30480" y="314446"/>
                  </a:cubicBezTo>
                  <a:cubicBezTo>
                    <a:pt x="30480" y="320155"/>
                    <a:pt x="33020" y="325863"/>
                    <a:pt x="33020" y="331571"/>
                  </a:cubicBezTo>
                  <a:cubicBezTo>
                    <a:pt x="33020" y="337736"/>
                    <a:pt x="33020" y="343901"/>
                    <a:pt x="31750" y="352056"/>
                  </a:cubicBezTo>
                  <a:cubicBezTo>
                    <a:pt x="31750" y="355866"/>
                    <a:pt x="31750" y="358406"/>
                    <a:pt x="31750" y="362216"/>
                  </a:cubicBezTo>
                  <a:cubicBezTo>
                    <a:pt x="31750" y="372376"/>
                    <a:pt x="35560" y="376186"/>
                    <a:pt x="44450" y="376186"/>
                  </a:cubicBezTo>
                  <a:cubicBezTo>
                    <a:pt x="55450" y="376186"/>
                    <a:pt x="60037" y="377456"/>
                    <a:pt x="64297" y="377456"/>
                  </a:cubicBezTo>
                  <a:cubicBezTo>
                    <a:pt x="70522" y="377456"/>
                    <a:pt x="77075" y="374916"/>
                    <a:pt x="83301" y="377456"/>
                  </a:cubicBezTo>
                  <a:cubicBezTo>
                    <a:pt x="93459" y="381266"/>
                    <a:pt x="103616" y="383806"/>
                    <a:pt x="113774" y="382536"/>
                  </a:cubicBezTo>
                  <a:cubicBezTo>
                    <a:pt x="120327" y="381266"/>
                    <a:pt x="126553" y="383806"/>
                    <a:pt x="133106" y="383806"/>
                  </a:cubicBezTo>
                  <a:cubicBezTo>
                    <a:pt x="142608" y="383806"/>
                    <a:pt x="152110" y="382536"/>
                    <a:pt x="161613" y="383806"/>
                  </a:cubicBezTo>
                  <a:cubicBezTo>
                    <a:pt x="175702" y="385076"/>
                    <a:pt x="330360" y="374916"/>
                    <a:pt x="344777" y="377456"/>
                  </a:cubicBezTo>
                  <a:cubicBezTo>
                    <a:pt x="351003" y="378726"/>
                    <a:pt x="357228" y="379996"/>
                    <a:pt x="363126" y="379996"/>
                  </a:cubicBezTo>
                  <a:cubicBezTo>
                    <a:pt x="373939" y="382536"/>
                    <a:pt x="384424" y="378726"/>
                    <a:pt x="395237" y="382536"/>
                  </a:cubicBezTo>
                  <a:cubicBezTo>
                    <a:pt x="404084" y="385076"/>
                    <a:pt x="412931" y="385076"/>
                    <a:pt x="421778" y="387616"/>
                  </a:cubicBezTo>
                  <a:cubicBezTo>
                    <a:pt x="434885" y="391426"/>
                    <a:pt x="447991" y="393966"/>
                    <a:pt x="461098" y="395236"/>
                  </a:cubicBezTo>
                  <a:cubicBezTo>
                    <a:pt x="466013" y="395236"/>
                    <a:pt x="481823" y="393966"/>
                    <a:pt x="502143" y="393966"/>
                  </a:cubicBezTo>
                  <a:close/>
                </a:path>
              </a:pathLst>
            </a:custGeom>
            <a:solidFill>
              <a:srgbClr val="252627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444987" y="5899585"/>
            <a:ext cx="1129028" cy="544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3911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65371" y="5636149"/>
            <a:ext cx="7140068" cy="96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What do you really like about the current education system? 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444987" y="7141015"/>
            <a:ext cx="1129028" cy="896875"/>
            <a:chOff x="0" y="0"/>
            <a:chExt cx="519923" cy="41301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0160" y="16510"/>
              <a:ext cx="497063" cy="385076"/>
            </a:xfrm>
            <a:custGeom>
              <a:avLst/>
              <a:gdLst/>
              <a:ahLst/>
              <a:cxnLst/>
              <a:rect r="r" b="b" t="t" l="l"/>
              <a:pathLst>
                <a:path h="385076" w="497063">
                  <a:moveTo>
                    <a:pt x="497063" y="385076"/>
                  </a:moveTo>
                  <a:lnTo>
                    <a:pt x="0" y="377456"/>
                  </a:lnTo>
                  <a:lnTo>
                    <a:pt x="0" y="146781"/>
                  </a:lnTo>
                  <a:lnTo>
                    <a:pt x="17780" y="19050"/>
                  </a:lnTo>
                  <a:lnTo>
                    <a:pt x="245614" y="0"/>
                  </a:lnTo>
                  <a:lnTo>
                    <a:pt x="478013" y="5080"/>
                  </a:ln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-3810" y="0"/>
              <a:ext cx="526273" cy="411746"/>
            </a:xfrm>
            <a:custGeom>
              <a:avLst/>
              <a:gdLst/>
              <a:ahLst/>
              <a:cxnLst/>
              <a:rect r="r" b="b" t="t" l="l"/>
              <a:pathLst>
                <a:path h="411746" w="526273">
                  <a:moveTo>
                    <a:pt x="491983" y="21590"/>
                  </a:moveTo>
                  <a:cubicBezTo>
                    <a:pt x="493253" y="34290"/>
                    <a:pt x="493253" y="44450"/>
                    <a:pt x="494523" y="54610"/>
                  </a:cubicBezTo>
                  <a:cubicBezTo>
                    <a:pt x="497063" y="68762"/>
                    <a:pt x="498333" y="75156"/>
                    <a:pt x="500873" y="81320"/>
                  </a:cubicBezTo>
                  <a:cubicBezTo>
                    <a:pt x="500873" y="90225"/>
                    <a:pt x="513573" y="265812"/>
                    <a:pt x="519923" y="274717"/>
                  </a:cubicBezTo>
                  <a:cubicBezTo>
                    <a:pt x="526273" y="288188"/>
                    <a:pt x="522463" y="301888"/>
                    <a:pt x="522463" y="315360"/>
                  </a:cubicBezTo>
                  <a:cubicBezTo>
                    <a:pt x="522463" y="327233"/>
                    <a:pt x="523733" y="338193"/>
                    <a:pt x="525003" y="350785"/>
                  </a:cubicBezTo>
                  <a:cubicBezTo>
                    <a:pt x="525003" y="372376"/>
                    <a:pt x="525003" y="386346"/>
                    <a:pt x="525003" y="410476"/>
                  </a:cubicBezTo>
                  <a:cubicBezTo>
                    <a:pt x="502143" y="410476"/>
                    <a:pt x="481823" y="411746"/>
                    <a:pt x="465357" y="410476"/>
                  </a:cubicBezTo>
                  <a:cubicBezTo>
                    <a:pt x="444059" y="405396"/>
                    <a:pt x="422433" y="411746"/>
                    <a:pt x="401135" y="406666"/>
                  </a:cubicBezTo>
                  <a:cubicBezTo>
                    <a:pt x="388356" y="402856"/>
                    <a:pt x="375905" y="405396"/>
                    <a:pt x="363126" y="402856"/>
                  </a:cubicBezTo>
                  <a:cubicBezTo>
                    <a:pt x="357228" y="401585"/>
                    <a:pt x="351330" y="400316"/>
                    <a:pt x="345432" y="399046"/>
                  </a:cubicBezTo>
                  <a:cubicBezTo>
                    <a:pt x="341828" y="399046"/>
                    <a:pt x="338551" y="400316"/>
                    <a:pt x="334947" y="400316"/>
                  </a:cubicBezTo>
                  <a:cubicBezTo>
                    <a:pt x="325772" y="399046"/>
                    <a:pt x="300542" y="400316"/>
                    <a:pt x="291368" y="399046"/>
                  </a:cubicBezTo>
                  <a:cubicBezTo>
                    <a:pt x="284814" y="397776"/>
                    <a:pt x="153749" y="406666"/>
                    <a:pt x="147196" y="405396"/>
                  </a:cubicBezTo>
                  <a:cubicBezTo>
                    <a:pt x="145557" y="405396"/>
                    <a:pt x="143591" y="406666"/>
                    <a:pt x="141953" y="406666"/>
                  </a:cubicBezTo>
                  <a:cubicBezTo>
                    <a:pt x="138021" y="406666"/>
                    <a:pt x="134417" y="407935"/>
                    <a:pt x="130485" y="407935"/>
                  </a:cubicBezTo>
                  <a:cubicBezTo>
                    <a:pt x="120655" y="407935"/>
                    <a:pt x="111152" y="406666"/>
                    <a:pt x="101323" y="405396"/>
                  </a:cubicBezTo>
                  <a:cubicBezTo>
                    <a:pt x="95425" y="404126"/>
                    <a:pt x="89527" y="402856"/>
                    <a:pt x="83956" y="401585"/>
                  </a:cubicBezTo>
                  <a:cubicBezTo>
                    <a:pt x="73471" y="400316"/>
                    <a:pt x="62986" y="399046"/>
                    <a:pt x="48260" y="399046"/>
                  </a:cubicBezTo>
                  <a:cubicBezTo>
                    <a:pt x="38100" y="399046"/>
                    <a:pt x="29210" y="399046"/>
                    <a:pt x="19050" y="397776"/>
                  </a:cubicBezTo>
                  <a:cubicBezTo>
                    <a:pt x="10160" y="396506"/>
                    <a:pt x="5080" y="390156"/>
                    <a:pt x="7620" y="381266"/>
                  </a:cubicBezTo>
                  <a:cubicBezTo>
                    <a:pt x="16510" y="349609"/>
                    <a:pt x="12700" y="343901"/>
                    <a:pt x="11430" y="337964"/>
                  </a:cubicBezTo>
                  <a:cubicBezTo>
                    <a:pt x="10160" y="325863"/>
                    <a:pt x="6350" y="313990"/>
                    <a:pt x="7620" y="301888"/>
                  </a:cubicBezTo>
                  <a:cubicBezTo>
                    <a:pt x="5080" y="286818"/>
                    <a:pt x="0" y="100272"/>
                    <a:pt x="7620" y="84974"/>
                  </a:cubicBezTo>
                  <a:cubicBezTo>
                    <a:pt x="8890" y="82005"/>
                    <a:pt x="7620" y="78809"/>
                    <a:pt x="8890" y="75841"/>
                  </a:cubicBezTo>
                  <a:cubicBezTo>
                    <a:pt x="10160" y="71046"/>
                    <a:pt x="12700" y="6579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4794" y="30480"/>
                    <a:pt x="60037" y="29210"/>
                  </a:cubicBezTo>
                  <a:cubicBezTo>
                    <a:pt x="68884" y="25400"/>
                    <a:pt x="77731" y="22860"/>
                    <a:pt x="86905" y="20320"/>
                  </a:cubicBezTo>
                  <a:cubicBezTo>
                    <a:pt x="93131" y="17780"/>
                    <a:pt x="99357" y="16510"/>
                    <a:pt x="105255" y="13970"/>
                  </a:cubicBezTo>
                  <a:cubicBezTo>
                    <a:pt x="111152" y="11430"/>
                    <a:pt x="117378" y="8890"/>
                    <a:pt x="123276" y="8890"/>
                  </a:cubicBezTo>
                  <a:cubicBezTo>
                    <a:pt x="129829" y="7620"/>
                    <a:pt x="136383" y="10160"/>
                    <a:pt x="142936" y="8890"/>
                  </a:cubicBezTo>
                  <a:cubicBezTo>
                    <a:pt x="151127" y="8890"/>
                    <a:pt x="299559" y="6350"/>
                    <a:pt x="307751" y="5080"/>
                  </a:cubicBezTo>
                  <a:cubicBezTo>
                    <a:pt x="315615" y="3810"/>
                    <a:pt x="323479" y="2540"/>
                    <a:pt x="331670" y="2540"/>
                  </a:cubicBezTo>
                  <a:cubicBezTo>
                    <a:pt x="345105" y="1270"/>
                    <a:pt x="358211" y="0"/>
                    <a:pt x="371645" y="0"/>
                  </a:cubicBezTo>
                  <a:cubicBezTo>
                    <a:pt x="377216" y="0"/>
                    <a:pt x="383114" y="2540"/>
                    <a:pt x="388684" y="2540"/>
                  </a:cubicBezTo>
                  <a:cubicBezTo>
                    <a:pt x="404084" y="3810"/>
                    <a:pt x="419812" y="5080"/>
                    <a:pt x="435212" y="7620"/>
                  </a:cubicBezTo>
                  <a:cubicBezTo>
                    <a:pt x="443404" y="8890"/>
                    <a:pt x="451595" y="12700"/>
                    <a:pt x="459787" y="16510"/>
                  </a:cubicBezTo>
                  <a:cubicBezTo>
                    <a:pt x="461753" y="16510"/>
                    <a:pt x="463719" y="16510"/>
                    <a:pt x="465357" y="16510"/>
                  </a:cubicBezTo>
                  <a:cubicBezTo>
                    <a:pt x="472933" y="17780"/>
                    <a:pt x="481823" y="20320"/>
                    <a:pt x="491983" y="21590"/>
                  </a:cubicBezTo>
                  <a:close/>
                  <a:moveTo>
                    <a:pt x="502143" y="393966"/>
                  </a:moveTo>
                  <a:cubicBezTo>
                    <a:pt x="503413" y="377456"/>
                    <a:pt x="504683" y="364756"/>
                    <a:pt x="504683" y="352056"/>
                  </a:cubicBezTo>
                  <a:cubicBezTo>
                    <a:pt x="503413" y="337051"/>
                    <a:pt x="502143" y="324949"/>
                    <a:pt x="502143" y="311935"/>
                  </a:cubicBezTo>
                  <a:cubicBezTo>
                    <a:pt x="502143" y="305998"/>
                    <a:pt x="504683" y="300061"/>
                    <a:pt x="503413" y="294125"/>
                  </a:cubicBezTo>
                  <a:cubicBezTo>
                    <a:pt x="503413" y="288645"/>
                    <a:pt x="502143" y="282937"/>
                    <a:pt x="500873" y="277457"/>
                  </a:cubicBezTo>
                  <a:cubicBezTo>
                    <a:pt x="495793" y="269008"/>
                    <a:pt x="484363" y="94107"/>
                    <a:pt x="484363" y="85659"/>
                  </a:cubicBezTo>
                  <a:cubicBezTo>
                    <a:pt x="481823" y="78580"/>
                    <a:pt x="479283" y="71274"/>
                    <a:pt x="476743" y="63500"/>
                  </a:cubicBezTo>
                  <a:cubicBezTo>
                    <a:pt x="475473" y="44450"/>
                    <a:pt x="474203" y="43180"/>
                    <a:pt x="464374" y="41910"/>
                  </a:cubicBezTo>
                  <a:cubicBezTo>
                    <a:pt x="463391" y="41910"/>
                    <a:pt x="462736" y="41910"/>
                    <a:pt x="461753" y="40640"/>
                  </a:cubicBezTo>
                  <a:cubicBezTo>
                    <a:pt x="453561" y="36830"/>
                    <a:pt x="445042" y="31750"/>
                    <a:pt x="436850" y="30480"/>
                  </a:cubicBezTo>
                  <a:cubicBezTo>
                    <a:pt x="416863" y="26670"/>
                    <a:pt x="396548" y="25400"/>
                    <a:pt x="376560" y="22860"/>
                  </a:cubicBezTo>
                  <a:cubicBezTo>
                    <a:pt x="373611" y="22860"/>
                    <a:pt x="370335" y="22860"/>
                    <a:pt x="367386" y="22860"/>
                  </a:cubicBezTo>
                  <a:cubicBezTo>
                    <a:pt x="362471" y="22860"/>
                    <a:pt x="357556" y="22860"/>
                    <a:pt x="352968" y="22860"/>
                  </a:cubicBezTo>
                  <a:cubicBezTo>
                    <a:pt x="342483" y="22860"/>
                    <a:pt x="331998" y="22860"/>
                    <a:pt x="321840" y="24130"/>
                  </a:cubicBezTo>
                  <a:cubicBezTo>
                    <a:pt x="312993" y="25400"/>
                    <a:pt x="163906" y="29210"/>
                    <a:pt x="155059" y="29210"/>
                  </a:cubicBezTo>
                  <a:cubicBezTo>
                    <a:pt x="140642" y="29210"/>
                    <a:pt x="126225" y="26670"/>
                    <a:pt x="111808" y="33020"/>
                  </a:cubicBezTo>
                  <a:cubicBezTo>
                    <a:pt x="104272" y="36830"/>
                    <a:pt x="97063" y="36830"/>
                    <a:pt x="89854" y="38100"/>
                  </a:cubicBezTo>
                  <a:cubicBezTo>
                    <a:pt x="77403" y="41910"/>
                    <a:pt x="64952" y="45720"/>
                    <a:pt x="49530" y="50800"/>
                  </a:cubicBezTo>
                  <a:cubicBezTo>
                    <a:pt x="36830" y="50800"/>
                    <a:pt x="34290" y="53340"/>
                    <a:pt x="33020" y="65109"/>
                  </a:cubicBezTo>
                  <a:cubicBezTo>
                    <a:pt x="31750" y="69219"/>
                    <a:pt x="31750" y="73329"/>
                    <a:pt x="30480" y="77439"/>
                  </a:cubicBezTo>
                  <a:cubicBezTo>
                    <a:pt x="29210" y="84289"/>
                    <a:pt x="26670" y="90910"/>
                    <a:pt x="25400" y="97760"/>
                  </a:cubicBezTo>
                  <a:cubicBezTo>
                    <a:pt x="20320" y="105067"/>
                    <a:pt x="26670" y="283622"/>
                    <a:pt x="29210" y="290928"/>
                  </a:cubicBezTo>
                  <a:cubicBezTo>
                    <a:pt x="29210" y="298691"/>
                    <a:pt x="29210" y="306683"/>
                    <a:pt x="30480" y="314446"/>
                  </a:cubicBezTo>
                  <a:cubicBezTo>
                    <a:pt x="30480" y="320155"/>
                    <a:pt x="33020" y="325863"/>
                    <a:pt x="33020" y="331571"/>
                  </a:cubicBezTo>
                  <a:cubicBezTo>
                    <a:pt x="33020" y="337736"/>
                    <a:pt x="33020" y="343901"/>
                    <a:pt x="31750" y="352056"/>
                  </a:cubicBezTo>
                  <a:cubicBezTo>
                    <a:pt x="31750" y="355866"/>
                    <a:pt x="31750" y="358406"/>
                    <a:pt x="31750" y="362216"/>
                  </a:cubicBezTo>
                  <a:cubicBezTo>
                    <a:pt x="31750" y="372376"/>
                    <a:pt x="35560" y="376186"/>
                    <a:pt x="44450" y="376186"/>
                  </a:cubicBezTo>
                  <a:cubicBezTo>
                    <a:pt x="55450" y="376186"/>
                    <a:pt x="60037" y="377456"/>
                    <a:pt x="64297" y="377456"/>
                  </a:cubicBezTo>
                  <a:cubicBezTo>
                    <a:pt x="70522" y="377456"/>
                    <a:pt x="77075" y="374916"/>
                    <a:pt x="83301" y="377456"/>
                  </a:cubicBezTo>
                  <a:cubicBezTo>
                    <a:pt x="93459" y="381266"/>
                    <a:pt x="103616" y="383806"/>
                    <a:pt x="113774" y="382536"/>
                  </a:cubicBezTo>
                  <a:cubicBezTo>
                    <a:pt x="120327" y="381266"/>
                    <a:pt x="126553" y="383806"/>
                    <a:pt x="133106" y="383806"/>
                  </a:cubicBezTo>
                  <a:cubicBezTo>
                    <a:pt x="142608" y="383806"/>
                    <a:pt x="152110" y="382536"/>
                    <a:pt x="161613" y="383806"/>
                  </a:cubicBezTo>
                  <a:cubicBezTo>
                    <a:pt x="175702" y="385076"/>
                    <a:pt x="330360" y="374916"/>
                    <a:pt x="344777" y="377456"/>
                  </a:cubicBezTo>
                  <a:cubicBezTo>
                    <a:pt x="351003" y="378726"/>
                    <a:pt x="357228" y="379996"/>
                    <a:pt x="363126" y="379996"/>
                  </a:cubicBezTo>
                  <a:cubicBezTo>
                    <a:pt x="373939" y="382536"/>
                    <a:pt x="384424" y="378726"/>
                    <a:pt x="395237" y="382536"/>
                  </a:cubicBezTo>
                  <a:cubicBezTo>
                    <a:pt x="404084" y="385076"/>
                    <a:pt x="412931" y="385076"/>
                    <a:pt x="421778" y="387616"/>
                  </a:cubicBezTo>
                  <a:cubicBezTo>
                    <a:pt x="434885" y="391426"/>
                    <a:pt x="447991" y="393966"/>
                    <a:pt x="461098" y="395236"/>
                  </a:cubicBezTo>
                  <a:cubicBezTo>
                    <a:pt x="466013" y="395236"/>
                    <a:pt x="481823" y="393966"/>
                    <a:pt x="502143" y="393966"/>
                  </a:cubicBezTo>
                  <a:close/>
                </a:path>
              </a:pathLst>
            </a:custGeom>
            <a:solidFill>
              <a:srgbClr val="252627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8444987" y="7341206"/>
            <a:ext cx="1129028" cy="544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3911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65371" y="7077770"/>
            <a:ext cx="7140068" cy="96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How often do you interact with other stakeholders e.g. counselors and how were the interactions? 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444987" y="8582636"/>
            <a:ext cx="1129028" cy="896875"/>
            <a:chOff x="0" y="0"/>
            <a:chExt cx="519923" cy="41301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0160" y="16510"/>
              <a:ext cx="497063" cy="385076"/>
            </a:xfrm>
            <a:custGeom>
              <a:avLst/>
              <a:gdLst/>
              <a:ahLst/>
              <a:cxnLst/>
              <a:rect r="r" b="b" t="t" l="l"/>
              <a:pathLst>
                <a:path h="385076" w="497063">
                  <a:moveTo>
                    <a:pt x="497063" y="385076"/>
                  </a:moveTo>
                  <a:lnTo>
                    <a:pt x="0" y="377456"/>
                  </a:lnTo>
                  <a:lnTo>
                    <a:pt x="0" y="146781"/>
                  </a:lnTo>
                  <a:lnTo>
                    <a:pt x="17780" y="19050"/>
                  </a:lnTo>
                  <a:lnTo>
                    <a:pt x="245614" y="0"/>
                  </a:lnTo>
                  <a:lnTo>
                    <a:pt x="478013" y="5080"/>
                  </a:ln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-3810" y="0"/>
              <a:ext cx="526273" cy="411746"/>
            </a:xfrm>
            <a:custGeom>
              <a:avLst/>
              <a:gdLst/>
              <a:ahLst/>
              <a:cxnLst/>
              <a:rect r="r" b="b" t="t" l="l"/>
              <a:pathLst>
                <a:path h="411746" w="526273">
                  <a:moveTo>
                    <a:pt x="491983" y="21590"/>
                  </a:moveTo>
                  <a:cubicBezTo>
                    <a:pt x="493253" y="34290"/>
                    <a:pt x="493253" y="44450"/>
                    <a:pt x="494523" y="54610"/>
                  </a:cubicBezTo>
                  <a:cubicBezTo>
                    <a:pt x="497063" y="68762"/>
                    <a:pt x="498333" y="75156"/>
                    <a:pt x="500873" y="81320"/>
                  </a:cubicBezTo>
                  <a:cubicBezTo>
                    <a:pt x="500873" y="90225"/>
                    <a:pt x="513573" y="265812"/>
                    <a:pt x="519923" y="274717"/>
                  </a:cubicBezTo>
                  <a:cubicBezTo>
                    <a:pt x="526273" y="288188"/>
                    <a:pt x="522463" y="301888"/>
                    <a:pt x="522463" y="315360"/>
                  </a:cubicBezTo>
                  <a:cubicBezTo>
                    <a:pt x="522463" y="327233"/>
                    <a:pt x="523733" y="338193"/>
                    <a:pt x="525003" y="350785"/>
                  </a:cubicBezTo>
                  <a:cubicBezTo>
                    <a:pt x="525003" y="372376"/>
                    <a:pt x="525003" y="386346"/>
                    <a:pt x="525003" y="410476"/>
                  </a:cubicBezTo>
                  <a:cubicBezTo>
                    <a:pt x="502143" y="410476"/>
                    <a:pt x="481823" y="411746"/>
                    <a:pt x="465357" y="410476"/>
                  </a:cubicBezTo>
                  <a:cubicBezTo>
                    <a:pt x="444059" y="405396"/>
                    <a:pt x="422433" y="411746"/>
                    <a:pt x="401135" y="406666"/>
                  </a:cubicBezTo>
                  <a:cubicBezTo>
                    <a:pt x="388356" y="402856"/>
                    <a:pt x="375905" y="405396"/>
                    <a:pt x="363126" y="402856"/>
                  </a:cubicBezTo>
                  <a:cubicBezTo>
                    <a:pt x="357228" y="401585"/>
                    <a:pt x="351330" y="400316"/>
                    <a:pt x="345432" y="399046"/>
                  </a:cubicBezTo>
                  <a:cubicBezTo>
                    <a:pt x="341828" y="399046"/>
                    <a:pt x="338551" y="400316"/>
                    <a:pt x="334947" y="400316"/>
                  </a:cubicBezTo>
                  <a:cubicBezTo>
                    <a:pt x="325772" y="399046"/>
                    <a:pt x="300542" y="400316"/>
                    <a:pt x="291368" y="399046"/>
                  </a:cubicBezTo>
                  <a:cubicBezTo>
                    <a:pt x="284814" y="397776"/>
                    <a:pt x="153749" y="406666"/>
                    <a:pt x="147196" y="405396"/>
                  </a:cubicBezTo>
                  <a:cubicBezTo>
                    <a:pt x="145557" y="405396"/>
                    <a:pt x="143591" y="406666"/>
                    <a:pt x="141953" y="406666"/>
                  </a:cubicBezTo>
                  <a:cubicBezTo>
                    <a:pt x="138021" y="406666"/>
                    <a:pt x="134417" y="407935"/>
                    <a:pt x="130485" y="407935"/>
                  </a:cubicBezTo>
                  <a:cubicBezTo>
                    <a:pt x="120655" y="407935"/>
                    <a:pt x="111152" y="406666"/>
                    <a:pt x="101323" y="405396"/>
                  </a:cubicBezTo>
                  <a:cubicBezTo>
                    <a:pt x="95425" y="404126"/>
                    <a:pt x="89527" y="402856"/>
                    <a:pt x="83956" y="401585"/>
                  </a:cubicBezTo>
                  <a:cubicBezTo>
                    <a:pt x="73471" y="400316"/>
                    <a:pt x="62986" y="399046"/>
                    <a:pt x="48260" y="399046"/>
                  </a:cubicBezTo>
                  <a:cubicBezTo>
                    <a:pt x="38100" y="399046"/>
                    <a:pt x="29210" y="399046"/>
                    <a:pt x="19050" y="397776"/>
                  </a:cubicBezTo>
                  <a:cubicBezTo>
                    <a:pt x="10160" y="396506"/>
                    <a:pt x="5080" y="390156"/>
                    <a:pt x="7620" y="381266"/>
                  </a:cubicBezTo>
                  <a:cubicBezTo>
                    <a:pt x="16510" y="349609"/>
                    <a:pt x="12700" y="343901"/>
                    <a:pt x="11430" y="337964"/>
                  </a:cubicBezTo>
                  <a:cubicBezTo>
                    <a:pt x="10160" y="325863"/>
                    <a:pt x="6350" y="313990"/>
                    <a:pt x="7620" y="301888"/>
                  </a:cubicBezTo>
                  <a:cubicBezTo>
                    <a:pt x="5080" y="286818"/>
                    <a:pt x="0" y="100272"/>
                    <a:pt x="7620" y="84974"/>
                  </a:cubicBezTo>
                  <a:cubicBezTo>
                    <a:pt x="8890" y="82005"/>
                    <a:pt x="7620" y="78809"/>
                    <a:pt x="8890" y="75841"/>
                  </a:cubicBezTo>
                  <a:cubicBezTo>
                    <a:pt x="10160" y="71046"/>
                    <a:pt x="12700" y="65794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4794" y="30480"/>
                    <a:pt x="60037" y="29210"/>
                  </a:cubicBezTo>
                  <a:cubicBezTo>
                    <a:pt x="68884" y="25400"/>
                    <a:pt x="77731" y="22860"/>
                    <a:pt x="86905" y="20320"/>
                  </a:cubicBezTo>
                  <a:cubicBezTo>
                    <a:pt x="93131" y="17780"/>
                    <a:pt x="99357" y="16510"/>
                    <a:pt x="105255" y="13970"/>
                  </a:cubicBezTo>
                  <a:cubicBezTo>
                    <a:pt x="111152" y="11430"/>
                    <a:pt x="117378" y="8890"/>
                    <a:pt x="123276" y="8890"/>
                  </a:cubicBezTo>
                  <a:cubicBezTo>
                    <a:pt x="129829" y="7620"/>
                    <a:pt x="136383" y="10160"/>
                    <a:pt x="142936" y="8890"/>
                  </a:cubicBezTo>
                  <a:cubicBezTo>
                    <a:pt x="151127" y="8890"/>
                    <a:pt x="299559" y="6350"/>
                    <a:pt x="307751" y="5080"/>
                  </a:cubicBezTo>
                  <a:cubicBezTo>
                    <a:pt x="315615" y="3810"/>
                    <a:pt x="323479" y="2540"/>
                    <a:pt x="331670" y="2540"/>
                  </a:cubicBezTo>
                  <a:cubicBezTo>
                    <a:pt x="345105" y="1270"/>
                    <a:pt x="358211" y="0"/>
                    <a:pt x="371645" y="0"/>
                  </a:cubicBezTo>
                  <a:cubicBezTo>
                    <a:pt x="377216" y="0"/>
                    <a:pt x="383114" y="2540"/>
                    <a:pt x="388684" y="2540"/>
                  </a:cubicBezTo>
                  <a:cubicBezTo>
                    <a:pt x="404084" y="3810"/>
                    <a:pt x="419812" y="5080"/>
                    <a:pt x="435212" y="7620"/>
                  </a:cubicBezTo>
                  <a:cubicBezTo>
                    <a:pt x="443404" y="8890"/>
                    <a:pt x="451595" y="12700"/>
                    <a:pt x="459787" y="16510"/>
                  </a:cubicBezTo>
                  <a:cubicBezTo>
                    <a:pt x="461753" y="16510"/>
                    <a:pt x="463719" y="16510"/>
                    <a:pt x="465357" y="16510"/>
                  </a:cubicBezTo>
                  <a:cubicBezTo>
                    <a:pt x="472933" y="17780"/>
                    <a:pt x="481823" y="20320"/>
                    <a:pt x="491983" y="21590"/>
                  </a:cubicBezTo>
                  <a:close/>
                  <a:moveTo>
                    <a:pt x="502143" y="393966"/>
                  </a:moveTo>
                  <a:cubicBezTo>
                    <a:pt x="503413" y="377456"/>
                    <a:pt x="504683" y="364756"/>
                    <a:pt x="504683" y="352056"/>
                  </a:cubicBezTo>
                  <a:cubicBezTo>
                    <a:pt x="503413" y="337051"/>
                    <a:pt x="502143" y="324949"/>
                    <a:pt x="502143" y="311935"/>
                  </a:cubicBezTo>
                  <a:cubicBezTo>
                    <a:pt x="502143" y="305998"/>
                    <a:pt x="504683" y="300061"/>
                    <a:pt x="503413" y="294125"/>
                  </a:cubicBezTo>
                  <a:cubicBezTo>
                    <a:pt x="503413" y="288645"/>
                    <a:pt x="502143" y="282937"/>
                    <a:pt x="500873" y="277457"/>
                  </a:cubicBezTo>
                  <a:cubicBezTo>
                    <a:pt x="495793" y="269008"/>
                    <a:pt x="484363" y="94107"/>
                    <a:pt x="484363" y="85659"/>
                  </a:cubicBezTo>
                  <a:cubicBezTo>
                    <a:pt x="481823" y="78580"/>
                    <a:pt x="479283" y="71274"/>
                    <a:pt x="476743" y="63500"/>
                  </a:cubicBezTo>
                  <a:cubicBezTo>
                    <a:pt x="475473" y="44450"/>
                    <a:pt x="474203" y="43180"/>
                    <a:pt x="464374" y="41910"/>
                  </a:cubicBezTo>
                  <a:cubicBezTo>
                    <a:pt x="463391" y="41910"/>
                    <a:pt x="462736" y="41910"/>
                    <a:pt x="461753" y="40640"/>
                  </a:cubicBezTo>
                  <a:cubicBezTo>
                    <a:pt x="453561" y="36830"/>
                    <a:pt x="445042" y="31750"/>
                    <a:pt x="436850" y="30480"/>
                  </a:cubicBezTo>
                  <a:cubicBezTo>
                    <a:pt x="416863" y="26670"/>
                    <a:pt x="396548" y="25400"/>
                    <a:pt x="376560" y="22860"/>
                  </a:cubicBezTo>
                  <a:cubicBezTo>
                    <a:pt x="373611" y="22860"/>
                    <a:pt x="370335" y="22860"/>
                    <a:pt x="367386" y="22860"/>
                  </a:cubicBezTo>
                  <a:cubicBezTo>
                    <a:pt x="362471" y="22860"/>
                    <a:pt x="357556" y="22860"/>
                    <a:pt x="352968" y="22860"/>
                  </a:cubicBezTo>
                  <a:cubicBezTo>
                    <a:pt x="342483" y="22860"/>
                    <a:pt x="331998" y="22860"/>
                    <a:pt x="321840" y="24130"/>
                  </a:cubicBezTo>
                  <a:cubicBezTo>
                    <a:pt x="312993" y="25400"/>
                    <a:pt x="163906" y="29210"/>
                    <a:pt x="155059" y="29210"/>
                  </a:cubicBezTo>
                  <a:cubicBezTo>
                    <a:pt x="140642" y="29210"/>
                    <a:pt x="126225" y="26670"/>
                    <a:pt x="111808" y="33020"/>
                  </a:cubicBezTo>
                  <a:cubicBezTo>
                    <a:pt x="104272" y="36830"/>
                    <a:pt x="97063" y="36830"/>
                    <a:pt x="89854" y="38100"/>
                  </a:cubicBezTo>
                  <a:cubicBezTo>
                    <a:pt x="77403" y="41910"/>
                    <a:pt x="64952" y="45720"/>
                    <a:pt x="49530" y="50800"/>
                  </a:cubicBezTo>
                  <a:cubicBezTo>
                    <a:pt x="36830" y="50800"/>
                    <a:pt x="34290" y="53340"/>
                    <a:pt x="33020" y="65109"/>
                  </a:cubicBezTo>
                  <a:cubicBezTo>
                    <a:pt x="31750" y="69219"/>
                    <a:pt x="31750" y="73329"/>
                    <a:pt x="30480" y="77439"/>
                  </a:cubicBezTo>
                  <a:cubicBezTo>
                    <a:pt x="29210" y="84289"/>
                    <a:pt x="26670" y="90910"/>
                    <a:pt x="25400" y="97760"/>
                  </a:cubicBezTo>
                  <a:cubicBezTo>
                    <a:pt x="20320" y="105067"/>
                    <a:pt x="26670" y="283622"/>
                    <a:pt x="29210" y="290928"/>
                  </a:cubicBezTo>
                  <a:cubicBezTo>
                    <a:pt x="29210" y="298691"/>
                    <a:pt x="29210" y="306683"/>
                    <a:pt x="30480" y="314446"/>
                  </a:cubicBezTo>
                  <a:cubicBezTo>
                    <a:pt x="30480" y="320155"/>
                    <a:pt x="33020" y="325863"/>
                    <a:pt x="33020" y="331571"/>
                  </a:cubicBezTo>
                  <a:cubicBezTo>
                    <a:pt x="33020" y="337736"/>
                    <a:pt x="33020" y="343901"/>
                    <a:pt x="31750" y="352056"/>
                  </a:cubicBezTo>
                  <a:cubicBezTo>
                    <a:pt x="31750" y="355866"/>
                    <a:pt x="31750" y="358406"/>
                    <a:pt x="31750" y="362216"/>
                  </a:cubicBezTo>
                  <a:cubicBezTo>
                    <a:pt x="31750" y="372376"/>
                    <a:pt x="35560" y="376186"/>
                    <a:pt x="44450" y="376186"/>
                  </a:cubicBezTo>
                  <a:cubicBezTo>
                    <a:pt x="55450" y="376186"/>
                    <a:pt x="60037" y="377456"/>
                    <a:pt x="64297" y="377456"/>
                  </a:cubicBezTo>
                  <a:cubicBezTo>
                    <a:pt x="70522" y="377456"/>
                    <a:pt x="77075" y="374916"/>
                    <a:pt x="83301" y="377456"/>
                  </a:cubicBezTo>
                  <a:cubicBezTo>
                    <a:pt x="93459" y="381266"/>
                    <a:pt x="103616" y="383806"/>
                    <a:pt x="113774" y="382536"/>
                  </a:cubicBezTo>
                  <a:cubicBezTo>
                    <a:pt x="120327" y="381266"/>
                    <a:pt x="126553" y="383806"/>
                    <a:pt x="133106" y="383806"/>
                  </a:cubicBezTo>
                  <a:cubicBezTo>
                    <a:pt x="142608" y="383806"/>
                    <a:pt x="152110" y="382536"/>
                    <a:pt x="161613" y="383806"/>
                  </a:cubicBezTo>
                  <a:cubicBezTo>
                    <a:pt x="175702" y="385076"/>
                    <a:pt x="330360" y="374916"/>
                    <a:pt x="344777" y="377456"/>
                  </a:cubicBezTo>
                  <a:cubicBezTo>
                    <a:pt x="351003" y="378726"/>
                    <a:pt x="357228" y="379996"/>
                    <a:pt x="363126" y="379996"/>
                  </a:cubicBezTo>
                  <a:cubicBezTo>
                    <a:pt x="373939" y="382536"/>
                    <a:pt x="384424" y="378726"/>
                    <a:pt x="395237" y="382536"/>
                  </a:cubicBezTo>
                  <a:cubicBezTo>
                    <a:pt x="404084" y="385076"/>
                    <a:pt x="412931" y="385076"/>
                    <a:pt x="421778" y="387616"/>
                  </a:cubicBezTo>
                  <a:cubicBezTo>
                    <a:pt x="434885" y="391426"/>
                    <a:pt x="447991" y="393966"/>
                    <a:pt x="461098" y="395236"/>
                  </a:cubicBezTo>
                  <a:cubicBezTo>
                    <a:pt x="466013" y="395236"/>
                    <a:pt x="481823" y="393966"/>
                    <a:pt x="502143" y="393966"/>
                  </a:cubicBezTo>
                  <a:close/>
                </a:path>
              </a:pathLst>
            </a:custGeom>
            <a:solidFill>
              <a:srgbClr val="252627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8444987" y="8782827"/>
            <a:ext cx="1129028" cy="544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3911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05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865371" y="8519391"/>
            <a:ext cx="7140068" cy="96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 What resources did you find most useful in your college preparation process? 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-1283299" y="-1666590"/>
            <a:ext cx="8090053" cy="13620180"/>
            <a:chOff x="0" y="0"/>
            <a:chExt cx="2130714" cy="358720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130714" cy="3587208"/>
            </a:xfrm>
            <a:custGeom>
              <a:avLst/>
              <a:gdLst/>
              <a:ahLst/>
              <a:cxnLst/>
              <a:rect r="r" b="b" t="t" l="l"/>
              <a:pathLst>
                <a:path h="3587208" w="2130714">
                  <a:moveTo>
                    <a:pt x="0" y="0"/>
                  </a:moveTo>
                  <a:lnTo>
                    <a:pt x="2130714" y="0"/>
                  </a:lnTo>
                  <a:lnTo>
                    <a:pt x="2130714" y="3587208"/>
                  </a:lnTo>
                  <a:lnTo>
                    <a:pt x="0" y="3587208"/>
                  </a:lnTo>
                  <a:close/>
                </a:path>
              </a:pathLst>
            </a:custGeom>
            <a:solidFill>
              <a:srgbClr val="FCCE5D"/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2130714" cy="362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-3449706" y="539453"/>
            <a:ext cx="10256460" cy="9576970"/>
          </a:xfrm>
          <a:custGeom>
            <a:avLst/>
            <a:gdLst/>
            <a:ahLst/>
            <a:cxnLst/>
            <a:rect r="r" b="b" t="t" l="l"/>
            <a:pathLst>
              <a:path h="9576970" w="10256460">
                <a:moveTo>
                  <a:pt x="0" y="0"/>
                </a:moveTo>
                <a:lnTo>
                  <a:pt x="10256460" y="0"/>
                </a:lnTo>
                <a:lnTo>
                  <a:pt x="10256460" y="9576970"/>
                </a:lnTo>
                <a:lnTo>
                  <a:pt x="0" y="9576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8444987" y="1283091"/>
            <a:ext cx="9257300" cy="128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80"/>
              </a:lnSpc>
            </a:pPr>
            <a:r>
              <a:rPr lang="en-US" sz="9307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Example q’s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6633494" y="-326546"/>
            <a:ext cx="346521" cy="11000925"/>
            <a:chOff x="0" y="0"/>
            <a:chExt cx="462027" cy="14667900"/>
          </a:xfrm>
        </p:grpSpPr>
        <p:sp>
          <p:nvSpPr>
            <p:cNvPr name="Freeform 40" id="40"/>
            <p:cNvSpPr/>
            <p:nvPr/>
          </p:nvSpPr>
          <p:spPr>
            <a:xfrm flipH="false" flipV="false" rot="-5400000">
              <a:off x="-2871170" y="2871170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8"/>
                  </a:lnTo>
                  <a:lnTo>
                    <a:pt x="0" y="30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5400000">
              <a:off x="-2717161" y="5896349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8"/>
                  </a:lnTo>
                  <a:lnTo>
                    <a:pt x="0" y="30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-5400000">
              <a:off x="-2717161" y="11488711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9"/>
                  </a:lnTo>
                  <a:lnTo>
                    <a:pt x="0" y="308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46245" y="-387378"/>
            <a:ext cx="13787757" cy="11061757"/>
            <a:chOff x="0" y="0"/>
            <a:chExt cx="18383676" cy="14749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322997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9322997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0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283299" y="-1666590"/>
            <a:ext cx="10254039" cy="13620180"/>
            <a:chOff x="0" y="0"/>
            <a:chExt cx="2700652" cy="35872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00652" cy="3587208"/>
            </a:xfrm>
            <a:custGeom>
              <a:avLst/>
              <a:gdLst/>
              <a:ahLst/>
              <a:cxnLst/>
              <a:rect r="r" b="b" t="t" l="l"/>
              <a:pathLst>
                <a:path h="3587208" w="2700652">
                  <a:moveTo>
                    <a:pt x="0" y="0"/>
                  </a:moveTo>
                  <a:lnTo>
                    <a:pt x="2700652" y="0"/>
                  </a:lnTo>
                  <a:lnTo>
                    <a:pt x="2700652" y="3587208"/>
                  </a:lnTo>
                  <a:lnTo>
                    <a:pt x="0" y="3587208"/>
                  </a:lnTo>
                  <a:close/>
                </a:path>
              </a:pathLst>
            </a:custGeom>
            <a:solidFill>
              <a:srgbClr val="FCCE5D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00652" cy="362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97479" y="-356962"/>
            <a:ext cx="346521" cy="11000925"/>
            <a:chOff x="0" y="0"/>
            <a:chExt cx="462027" cy="14667900"/>
          </a:xfrm>
        </p:grpSpPr>
        <p:sp>
          <p:nvSpPr>
            <p:cNvPr name="Freeform 11" id="11"/>
            <p:cNvSpPr/>
            <p:nvPr/>
          </p:nvSpPr>
          <p:spPr>
            <a:xfrm flipH="false" flipV="false" rot="-5400000">
              <a:off x="-2871170" y="2871170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8"/>
                  </a:lnTo>
                  <a:lnTo>
                    <a:pt x="0" y="30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5400000">
              <a:off x="-2717161" y="5896349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8"/>
                  </a:lnTo>
                  <a:lnTo>
                    <a:pt x="0" y="30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5400000">
              <a:off x="-2717161" y="11488711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9"/>
                  </a:lnTo>
                  <a:lnTo>
                    <a:pt x="0" y="308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45761" y="1181100"/>
            <a:ext cx="6505958" cy="284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3"/>
              </a:lnSpc>
            </a:pPr>
            <a:r>
              <a:rPr lang="en-US" sz="10599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  chinese parent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0" y="1047750"/>
            <a:ext cx="6505958" cy="739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Background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0" y="1982561"/>
            <a:ext cx="7257372" cy="2976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CEO of engineering consulting firm in Shenzhen, China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Younger daughter in Hong Kong international school (grade 10) 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Currently in the process of choosing a college consultant and facing difficulties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4911" y="4058679"/>
            <a:ext cx="7627658" cy="262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Hong Kong/China 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Parent of grade 10 girl 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Actively seeks out college consulting firms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Interview Format: Zoom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0" y="5249512"/>
            <a:ext cx="6505958" cy="739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>
                <a:solidFill>
                  <a:srgbClr val="442816"/>
                </a:solidFill>
                <a:latin typeface="Childos Arabic"/>
                <a:ea typeface="Childos Arabic"/>
                <a:cs typeface="Childos Arabic"/>
                <a:sym typeface="Childos Arabic"/>
              </a:rPr>
              <a:t>Key Quotes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0" y="6236954"/>
            <a:ext cx="7257372" cy="3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“There are very few good things for the child out of this [college application] experience” </a:t>
            </a:r>
          </a:p>
          <a:p>
            <a:pPr algn="l" marL="647698" indent="-323849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“The services offered by consulting firms right now are all in a pipeline—there is no individualization”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2313307" y="6507154"/>
            <a:ext cx="4170865" cy="3779846"/>
          </a:xfrm>
          <a:custGeom>
            <a:avLst/>
            <a:gdLst/>
            <a:ahLst/>
            <a:cxnLst/>
            <a:rect r="r" b="b" t="t" l="l"/>
            <a:pathLst>
              <a:path h="3779846" w="4170865">
                <a:moveTo>
                  <a:pt x="0" y="0"/>
                </a:moveTo>
                <a:lnTo>
                  <a:pt x="4170865" y="0"/>
                </a:lnTo>
                <a:lnTo>
                  <a:pt x="4170865" y="3779846"/>
                </a:lnTo>
                <a:lnTo>
                  <a:pt x="0" y="3779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6002" y="-387378"/>
            <a:ext cx="20780004" cy="11061757"/>
            <a:chOff x="0" y="0"/>
            <a:chExt cx="27706672" cy="14749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322997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645993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18645993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9322997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0800000">
              <a:off x="0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981896" y="6086137"/>
            <a:ext cx="2123334" cy="1825752"/>
            <a:chOff x="0" y="0"/>
            <a:chExt cx="559232" cy="4808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9232" cy="480856"/>
            </a:xfrm>
            <a:custGeom>
              <a:avLst/>
              <a:gdLst/>
              <a:ahLst/>
              <a:cxnLst/>
              <a:rect r="r" b="b" t="t" l="l"/>
              <a:pathLst>
                <a:path h="480856" w="559232">
                  <a:moveTo>
                    <a:pt x="185952" y="0"/>
                  </a:moveTo>
                  <a:lnTo>
                    <a:pt x="373280" y="0"/>
                  </a:lnTo>
                  <a:cubicBezTo>
                    <a:pt x="475978" y="0"/>
                    <a:pt x="559232" y="83253"/>
                    <a:pt x="559232" y="185952"/>
                  </a:cubicBezTo>
                  <a:lnTo>
                    <a:pt x="559232" y="294904"/>
                  </a:lnTo>
                  <a:cubicBezTo>
                    <a:pt x="559232" y="397603"/>
                    <a:pt x="475978" y="480856"/>
                    <a:pt x="373280" y="480856"/>
                  </a:cubicBezTo>
                  <a:lnTo>
                    <a:pt x="185952" y="480856"/>
                  </a:lnTo>
                  <a:cubicBezTo>
                    <a:pt x="83253" y="480856"/>
                    <a:pt x="0" y="397603"/>
                    <a:pt x="0" y="294904"/>
                  </a:cubicBezTo>
                  <a:lnTo>
                    <a:pt x="0" y="185952"/>
                  </a:lnTo>
                  <a:cubicBezTo>
                    <a:pt x="0" y="83253"/>
                    <a:pt x="83253" y="0"/>
                    <a:pt x="185952" y="0"/>
                  </a:cubicBezTo>
                  <a:close/>
                </a:path>
              </a:pathLst>
            </a:custGeom>
            <a:solidFill>
              <a:srgbClr val="FFF8E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59232" cy="5189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this does haha 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611368" y="5143500"/>
            <a:ext cx="1711776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V="true">
            <a:off x="9124950" y="951009"/>
            <a:ext cx="0" cy="89055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507287" y="422655"/>
            <a:ext cx="1605989" cy="1560937"/>
            <a:chOff x="0" y="0"/>
            <a:chExt cx="422976" cy="4111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2977" cy="411111"/>
            </a:xfrm>
            <a:custGeom>
              <a:avLst/>
              <a:gdLst/>
              <a:ahLst/>
              <a:cxnLst/>
              <a:rect r="r" b="b" t="t" l="l"/>
              <a:pathLst>
                <a:path h="411111" w="422977">
                  <a:moveTo>
                    <a:pt x="205556" y="0"/>
                  </a:moveTo>
                  <a:lnTo>
                    <a:pt x="217421" y="0"/>
                  </a:lnTo>
                  <a:cubicBezTo>
                    <a:pt x="330946" y="0"/>
                    <a:pt x="422977" y="92030"/>
                    <a:pt x="422977" y="205556"/>
                  </a:cubicBezTo>
                  <a:lnTo>
                    <a:pt x="422977" y="205556"/>
                  </a:lnTo>
                  <a:cubicBezTo>
                    <a:pt x="422977" y="319081"/>
                    <a:pt x="330946" y="411111"/>
                    <a:pt x="217421" y="411111"/>
                  </a:cubicBezTo>
                  <a:lnTo>
                    <a:pt x="205556" y="411111"/>
                  </a:lnTo>
                  <a:cubicBezTo>
                    <a:pt x="92030" y="411111"/>
                    <a:pt x="0" y="319081"/>
                    <a:pt x="0" y="205556"/>
                  </a:cubicBezTo>
                  <a:lnTo>
                    <a:pt x="0" y="205556"/>
                  </a:lnTo>
                  <a:cubicBezTo>
                    <a:pt x="0" y="92030"/>
                    <a:pt x="92030" y="0"/>
                    <a:pt x="2055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22976" cy="449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Parents choose to sign with a college consultant for different reasons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369502" y="460755"/>
            <a:ext cx="11510897" cy="490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3500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Chinese parent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44976" y="1175650"/>
            <a:ext cx="1023480" cy="56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7"/>
              </a:lnSpc>
            </a:pPr>
            <a:r>
              <a:rPr lang="en-US" sz="3147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SAY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44976" y="5391150"/>
            <a:ext cx="1023480" cy="56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7"/>
              </a:lnSpc>
            </a:pPr>
            <a:r>
              <a:rPr lang="en-US" sz="3147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DO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84607" y="1175650"/>
            <a:ext cx="1560436" cy="56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7"/>
              </a:lnSpc>
            </a:pPr>
            <a:r>
              <a:rPr lang="en-US" sz="3147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THINK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58350" y="5391150"/>
            <a:ext cx="1023480" cy="56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7"/>
              </a:lnSpc>
            </a:pPr>
            <a:r>
              <a:rPr lang="en-US" sz="3147" b="true">
                <a:solidFill>
                  <a:srgbClr val="442816"/>
                </a:solidFill>
                <a:latin typeface="Childos Arabic Bold"/>
                <a:ea typeface="Childos Arabic Bold"/>
                <a:cs typeface="Childos Arabic Bold"/>
                <a:sym typeface="Childos Arabic Bold"/>
              </a:rPr>
              <a:t>FEEL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11368" y="5468041"/>
            <a:ext cx="1627566" cy="1530972"/>
            <a:chOff x="0" y="0"/>
            <a:chExt cx="428659" cy="4032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28659" cy="403219"/>
            </a:xfrm>
            <a:custGeom>
              <a:avLst/>
              <a:gdLst/>
              <a:ahLst/>
              <a:cxnLst/>
              <a:rect r="r" b="b" t="t" l="l"/>
              <a:pathLst>
                <a:path h="403219" w="428659">
                  <a:moveTo>
                    <a:pt x="201609" y="0"/>
                  </a:moveTo>
                  <a:lnTo>
                    <a:pt x="227050" y="0"/>
                  </a:lnTo>
                  <a:cubicBezTo>
                    <a:pt x="280520" y="0"/>
                    <a:pt x="331800" y="21241"/>
                    <a:pt x="369609" y="59050"/>
                  </a:cubicBezTo>
                  <a:cubicBezTo>
                    <a:pt x="407418" y="96859"/>
                    <a:pt x="428659" y="148139"/>
                    <a:pt x="428659" y="201609"/>
                  </a:cubicBezTo>
                  <a:lnTo>
                    <a:pt x="428659" y="201609"/>
                  </a:lnTo>
                  <a:cubicBezTo>
                    <a:pt x="428659" y="312955"/>
                    <a:pt x="338396" y="403219"/>
                    <a:pt x="227050" y="403219"/>
                  </a:cubicBezTo>
                  <a:lnTo>
                    <a:pt x="201609" y="403219"/>
                  </a:lnTo>
                  <a:cubicBezTo>
                    <a:pt x="148139" y="403219"/>
                    <a:pt x="96859" y="381978"/>
                    <a:pt x="59050" y="344169"/>
                  </a:cubicBezTo>
                  <a:cubicBezTo>
                    <a:pt x="21241" y="306360"/>
                    <a:pt x="0" y="255080"/>
                    <a:pt x="0" y="201609"/>
                  </a:cubicBezTo>
                  <a:lnTo>
                    <a:pt x="0" y="201609"/>
                  </a:lnTo>
                  <a:cubicBezTo>
                    <a:pt x="0" y="148139"/>
                    <a:pt x="21241" y="96859"/>
                    <a:pt x="59050" y="59050"/>
                  </a:cubicBezTo>
                  <a:cubicBezTo>
                    <a:pt x="96859" y="21241"/>
                    <a:pt x="148139" y="0"/>
                    <a:pt x="20160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28659" cy="441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Seeking out counselors is almost a must these days for international students 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521675" y="3472090"/>
            <a:ext cx="1695654" cy="1456870"/>
            <a:chOff x="0" y="0"/>
            <a:chExt cx="446592" cy="38370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46592" cy="383702"/>
            </a:xfrm>
            <a:custGeom>
              <a:avLst/>
              <a:gdLst/>
              <a:ahLst/>
              <a:cxnLst/>
              <a:rect r="r" b="b" t="t" l="l"/>
              <a:pathLst>
                <a:path h="383702" w="446592">
                  <a:moveTo>
                    <a:pt x="191851" y="0"/>
                  </a:moveTo>
                  <a:lnTo>
                    <a:pt x="254741" y="0"/>
                  </a:lnTo>
                  <a:cubicBezTo>
                    <a:pt x="360697" y="0"/>
                    <a:pt x="446592" y="85895"/>
                    <a:pt x="446592" y="191851"/>
                  </a:cubicBezTo>
                  <a:lnTo>
                    <a:pt x="446592" y="191851"/>
                  </a:lnTo>
                  <a:cubicBezTo>
                    <a:pt x="446592" y="242733"/>
                    <a:pt x="426379" y="291531"/>
                    <a:pt x="390400" y="327510"/>
                  </a:cubicBezTo>
                  <a:cubicBezTo>
                    <a:pt x="354421" y="363489"/>
                    <a:pt x="305623" y="383702"/>
                    <a:pt x="254741" y="383702"/>
                  </a:cubicBezTo>
                  <a:lnTo>
                    <a:pt x="191851" y="383702"/>
                  </a:lnTo>
                  <a:cubicBezTo>
                    <a:pt x="85895" y="383702"/>
                    <a:pt x="0" y="297808"/>
                    <a:pt x="0" y="191851"/>
                  </a:cubicBezTo>
                  <a:lnTo>
                    <a:pt x="0" y="191851"/>
                  </a:lnTo>
                  <a:cubicBezTo>
                    <a:pt x="0" y="85895"/>
                    <a:pt x="85895" y="0"/>
                    <a:pt x="191851" y="0"/>
                  </a:cubicBez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446592" cy="4218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Signing with the agency is only the first step in a never-ending purchasing cycle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480509" y="5417296"/>
            <a:ext cx="1743712" cy="1337684"/>
            <a:chOff x="0" y="0"/>
            <a:chExt cx="459249" cy="35231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59249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49">
                  <a:moveTo>
                    <a:pt x="176156" y="0"/>
                  </a:moveTo>
                  <a:lnTo>
                    <a:pt x="283093" y="0"/>
                  </a:lnTo>
                  <a:cubicBezTo>
                    <a:pt x="380381" y="0"/>
                    <a:pt x="459249" y="78868"/>
                    <a:pt x="459249" y="176156"/>
                  </a:cubicBezTo>
                  <a:lnTo>
                    <a:pt x="459249" y="176156"/>
                  </a:lnTo>
                  <a:cubicBezTo>
                    <a:pt x="459249" y="273444"/>
                    <a:pt x="380381" y="352312"/>
                    <a:pt x="283093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59249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Many parents are very involved in the college application process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554618" y="584193"/>
            <a:ext cx="1895678" cy="1440821"/>
            <a:chOff x="0" y="0"/>
            <a:chExt cx="499273" cy="37947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99273" cy="379475"/>
            </a:xfrm>
            <a:custGeom>
              <a:avLst/>
              <a:gdLst/>
              <a:ahLst/>
              <a:cxnLst/>
              <a:rect r="r" b="b" t="t" l="l"/>
              <a:pathLst>
                <a:path h="379475" w="499273">
                  <a:moveTo>
                    <a:pt x="189738" y="0"/>
                  </a:moveTo>
                  <a:lnTo>
                    <a:pt x="309536" y="0"/>
                  </a:lnTo>
                  <a:cubicBezTo>
                    <a:pt x="359857" y="0"/>
                    <a:pt x="408118" y="19990"/>
                    <a:pt x="443700" y="55573"/>
                  </a:cubicBezTo>
                  <a:cubicBezTo>
                    <a:pt x="479283" y="91156"/>
                    <a:pt x="499273" y="139416"/>
                    <a:pt x="499273" y="189738"/>
                  </a:cubicBezTo>
                  <a:lnTo>
                    <a:pt x="499273" y="189738"/>
                  </a:lnTo>
                  <a:cubicBezTo>
                    <a:pt x="499273" y="294527"/>
                    <a:pt x="414325" y="379475"/>
                    <a:pt x="309536" y="379475"/>
                  </a:cubicBezTo>
                  <a:lnTo>
                    <a:pt x="189738" y="379475"/>
                  </a:lnTo>
                  <a:cubicBezTo>
                    <a:pt x="84948" y="379475"/>
                    <a:pt x="0" y="294527"/>
                    <a:pt x="0" y="189738"/>
                  </a:cubicBezTo>
                  <a:lnTo>
                    <a:pt x="0" y="189738"/>
                  </a:lnTo>
                  <a:cubicBezTo>
                    <a:pt x="0" y="84948"/>
                    <a:pt x="84948" y="0"/>
                    <a:pt x="18973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99273" cy="4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The fear of missing out - if you don’t sign with an agency, other people will 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804591" y="1704534"/>
            <a:ext cx="1996072" cy="1493934"/>
            <a:chOff x="0" y="0"/>
            <a:chExt cx="525714" cy="39346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25714" cy="393464"/>
            </a:xfrm>
            <a:custGeom>
              <a:avLst/>
              <a:gdLst/>
              <a:ahLst/>
              <a:cxnLst/>
              <a:rect r="r" b="b" t="t" l="l"/>
              <a:pathLst>
                <a:path h="393464" w="525714">
                  <a:moveTo>
                    <a:pt x="196732" y="0"/>
                  </a:moveTo>
                  <a:lnTo>
                    <a:pt x="328982" y="0"/>
                  </a:lnTo>
                  <a:cubicBezTo>
                    <a:pt x="381159" y="0"/>
                    <a:pt x="431198" y="20727"/>
                    <a:pt x="468093" y="57622"/>
                  </a:cubicBezTo>
                  <a:cubicBezTo>
                    <a:pt x="504987" y="94516"/>
                    <a:pt x="525714" y="144556"/>
                    <a:pt x="525714" y="196732"/>
                  </a:cubicBezTo>
                  <a:lnTo>
                    <a:pt x="525714" y="196732"/>
                  </a:lnTo>
                  <a:cubicBezTo>
                    <a:pt x="525714" y="248909"/>
                    <a:pt x="504987" y="298948"/>
                    <a:pt x="468093" y="335843"/>
                  </a:cubicBezTo>
                  <a:cubicBezTo>
                    <a:pt x="431198" y="372737"/>
                    <a:pt x="381159" y="393464"/>
                    <a:pt x="328982" y="393464"/>
                  </a:cubicBezTo>
                  <a:lnTo>
                    <a:pt x="196732" y="393464"/>
                  </a:lnTo>
                  <a:cubicBezTo>
                    <a:pt x="144556" y="393464"/>
                    <a:pt x="94516" y="372737"/>
                    <a:pt x="57622" y="335843"/>
                  </a:cubicBezTo>
                  <a:cubicBezTo>
                    <a:pt x="20727" y="298948"/>
                    <a:pt x="0" y="248909"/>
                    <a:pt x="0" y="196732"/>
                  </a:cubicBezTo>
                  <a:lnTo>
                    <a:pt x="0" y="196732"/>
                  </a:lnTo>
                  <a:cubicBezTo>
                    <a:pt x="0" y="144556"/>
                    <a:pt x="20727" y="94516"/>
                    <a:pt x="57622" y="57622"/>
                  </a:cubicBezTo>
                  <a:cubicBezTo>
                    <a:pt x="94516" y="20727"/>
                    <a:pt x="144556" y="0"/>
                    <a:pt x="196732" y="0"/>
                  </a:cubicBezTo>
                  <a:close/>
                </a:path>
              </a:pathLst>
            </a:custGeom>
            <a:solidFill>
              <a:srgbClr val="C96E5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525714" cy="43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Agressive marketing by conusellors often hide the truth behind simple statistics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1804225" y="5624344"/>
            <a:ext cx="1695394" cy="1467577"/>
            <a:chOff x="0" y="0"/>
            <a:chExt cx="446523" cy="38652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46523" cy="386522"/>
            </a:xfrm>
            <a:custGeom>
              <a:avLst/>
              <a:gdLst/>
              <a:ahLst/>
              <a:cxnLst/>
              <a:rect r="r" b="b" t="t" l="l"/>
              <a:pathLst>
                <a:path h="386522" w="446523">
                  <a:moveTo>
                    <a:pt x="193261" y="0"/>
                  </a:moveTo>
                  <a:lnTo>
                    <a:pt x="253262" y="0"/>
                  </a:lnTo>
                  <a:cubicBezTo>
                    <a:pt x="359998" y="0"/>
                    <a:pt x="446523" y="86526"/>
                    <a:pt x="446523" y="193261"/>
                  </a:cubicBezTo>
                  <a:lnTo>
                    <a:pt x="446523" y="193261"/>
                  </a:lnTo>
                  <a:cubicBezTo>
                    <a:pt x="446523" y="244517"/>
                    <a:pt x="426162" y="293674"/>
                    <a:pt x="389919" y="329917"/>
                  </a:cubicBezTo>
                  <a:cubicBezTo>
                    <a:pt x="353675" y="366161"/>
                    <a:pt x="304518" y="386522"/>
                    <a:pt x="253262" y="386522"/>
                  </a:cubicBezTo>
                  <a:lnTo>
                    <a:pt x="193261" y="386522"/>
                  </a:lnTo>
                  <a:cubicBezTo>
                    <a:pt x="86526" y="386522"/>
                    <a:pt x="0" y="299996"/>
                    <a:pt x="0" y="193261"/>
                  </a:cubicBezTo>
                  <a:lnTo>
                    <a:pt x="0" y="193261"/>
                  </a:lnTo>
                  <a:cubicBezTo>
                    <a:pt x="0" y="86526"/>
                    <a:pt x="86526" y="0"/>
                    <a:pt x="19326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446523" cy="424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Frustrated at how “packaged” international students are 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4061089" y="7091920"/>
            <a:ext cx="1695953" cy="1526373"/>
            <a:chOff x="0" y="0"/>
            <a:chExt cx="446671" cy="40200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46671" cy="402008"/>
            </a:xfrm>
            <a:custGeom>
              <a:avLst/>
              <a:gdLst/>
              <a:ahLst/>
              <a:cxnLst/>
              <a:rect r="r" b="b" t="t" l="l"/>
              <a:pathLst>
                <a:path h="402008" w="446671">
                  <a:moveTo>
                    <a:pt x="201004" y="0"/>
                  </a:moveTo>
                  <a:lnTo>
                    <a:pt x="245667" y="0"/>
                  </a:lnTo>
                  <a:cubicBezTo>
                    <a:pt x="298976" y="0"/>
                    <a:pt x="350102" y="21177"/>
                    <a:pt x="387798" y="58873"/>
                  </a:cubicBezTo>
                  <a:cubicBezTo>
                    <a:pt x="425494" y="96568"/>
                    <a:pt x="446671" y="147694"/>
                    <a:pt x="446671" y="201004"/>
                  </a:cubicBezTo>
                  <a:lnTo>
                    <a:pt x="446671" y="201004"/>
                  </a:lnTo>
                  <a:cubicBezTo>
                    <a:pt x="446671" y="254313"/>
                    <a:pt x="425494" y="305439"/>
                    <a:pt x="387798" y="343135"/>
                  </a:cubicBezTo>
                  <a:cubicBezTo>
                    <a:pt x="350102" y="380831"/>
                    <a:pt x="298976" y="402008"/>
                    <a:pt x="245667" y="402008"/>
                  </a:cubicBezTo>
                  <a:lnTo>
                    <a:pt x="201004" y="402008"/>
                  </a:lnTo>
                  <a:cubicBezTo>
                    <a:pt x="147694" y="402008"/>
                    <a:pt x="96568" y="380831"/>
                    <a:pt x="58873" y="343135"/>
                  </a:cubicBezTo>
                  <a:cubicBezTo>
                    <a:pt x="21177" y="305439"/>
                    <a:pt x="0" y="254313"/>
                    <a:pt x="0" y="201004"/>
                  </a:cubicBezTo>
                  <a:lnTo>
                    <a:pt x="0" y="201004"/>
                  </a:lnTo>
                  <a:cubicBezTo>
                    <a:pt x="0" y="147694"/>
                    <a:pt x="21177" y="96568"/>
                    <a:pt x="58873" y="58873"/>
                  </a:cubicBezTo>
                  <a:cubicBezTo>
                    <a:pt x="96568" y="21177"/>
                    <a:pt x="147694" y="0"/>
                    <a:pt x="201004" y="0"/>
                  </a:cubicBezTo>
                  <a:close/>
                </a:path>
              </a:pathLst>
            </a:custGeom>
            <a:solidFill>
              <a:srgbClr val="C96E52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446671" cy="440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A good counselor should grow and motivate the child, not</a:t>
              </a: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 or predetermine their paths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356584" y="3358447"/>
            <a:ext cx="2014863" cy="1641320"/>
            <a:chOff x="0" y="0"/>
            <a:chExt cx="530664" cy="43228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30664" cy="432282"/>
            </a:xfrm>
            <a:custGeom>
              <a:avLst/>
              <a:gdLst/>
              <a:ahLst/>
              <a:cxnLst/>
              <a:rect r="r" b="b" t="t" l="l"/>
              <a:pathLst>
                <a:path h="432282" w="530664">
                  <a:moveTo>
                    <a:pt x="195963" y="0"/>
                  </a:moveTo>
                  <a:lnTo>
                    <a:pt x="334701" y="0"/>
                  </a:lnTo>
                  <a:cubicBezTo>
                    <a:pt x="442928" y="0"/>
                    <a:pt x="530664" y="87735"/>
                    <a:pt x="530664" y="195963"/>
                  </a:cubicBezTo>
                  <a:lnTo>
                    <a:pt x="530664" y="236319"/>
                  </a:lnTo>
                  <a:cubicBezTo>
                    <a:pt x="530664" y="288292"/>
                    <a:pt x="510018" y="338136"/>
                    <a:pt x="473267" y="374886"/>
                  </a:cubicBezTo>
                  <a:cubicBezTo>
                    <a:pt x="436517" y="411636"/>
                    <a:pt x="386673" y="432282"/>
                    <a:pt x="334701" y="432282"/>
                  </a:cubicBezTo>
                  <a:lnTo>
                    <a:pt x="195963" y="432282"/>
                  </a:lnTo>
                  <a:cubicBezTo>
                    <a:pt x="143990" y="432282"/>
                    <a:pt x="94146" y="411636"/>
                    <a:pt x="57396" y="374886"/>
                  </a:cubicBezTo>
                  <a:cubicBezTo>
                    <a:pt x="20646" y="338136"/>
                    <a:pt x="0" y="288292"/>
                    <a:pt x="0" y="236319"/>
                  </a:cubicBezTo>
                  <a:lnTo>
                    <a:pt x="0" y="195963"/>
                  </a:lnTo>
                  <a:cubicBezTo>
                    <a:pt x="0" y="143990"/>
                    <a:pt x="20646" y="94146"/>
                    <a:pt x="57396" y="57396"/>
                  </a:cubicBezTo>
                  <a:cubicBezTo>
                    <a:pt x="94146" y="20646"/>
                    <a:pt x="143990" y="0"/>
                    <a:pt x="19596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530664" cy="470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If you want the best for your child, you work with the CEO - doubling or tripling the fee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6153088" y="976132"/>
            <a:ext cx="1871170" cy="1639937"/>
            <a:chOff x="0" y="0"/>
            <a:chExt cx="492818" cy="431918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492818" cy="431918"/>
            </a:xfrm>
            <a:custGeom>
              <a:avLst/>
              <a:gdLst/>
              <a:ahLst/>
              <a:cxnLst/>
              <a:rect r="r" b="b" t="t" l="l"/>
              <a:pathLst>
                <a:path h="431918" w="492818">
                  <a:moveTo>
                    <a:pt x="211011" y="0"/>
                  </a:moveTo>
                  <a:lnTo>
                    <a:pt x="281807" y="0"/>
                  </a:lnTo>
                  <a:cubicBezTo>
                    <a:pt x="398346" y="0"/>
                    <a:pt x="492818" y="94473"/>
                    <a:pt x="492818" y="211011"/>
                  </a:cubicBezTo>
                  <a:lnTo>
                    <a:pt x="492818" y="220906"/>
                  </a:lnTo>
                  <a:cubicBezTo>
                    <a:pt x="492818" y="337445"/>
                    <a:pt x="398346" y="431918"/>
                    <a:pt x="281807" y="431918"/>
                  </a:cubicBezTo>
                  <a:lnTo>
                    <a:pt x="211011" y="431918"/>
                  </a:lnTo>
                  <a:cubicBezTo>
                    <a:pt x="94473" y="431918"/>
                    <a:pt x="0" y="337445"/>
                    <a:pt x="0" y="220906"/>
                  </a:cubicBezTo>
                  <a:lnTo>
                    <a:pt x="0" y="211011"/>
                  </a:lnTo>
                  <a:cubicBezTo>
                    <a:pt x="0" y="94473"/>
                    <a:pt x="94473" y="0"/>
                    <a:pt x="21101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492818" cy="470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Overwhelmed by the number of agencies to choose from (who all promise to be the best)  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1625484" y="2204920"/>
            <a:ext cx="1753947" cy="1183579"/>
            <a:chOff x="0" y="0"/>
            <a:chExt cx="461945" cy="311725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61945" cy="311725"/>
            </a:xfrm>
            <a:custGeom>
              <a:avLst/>
              <a:gdLst/>
              <a:ahLst/>
              <a:cxnLst/>
              <a:rect r="r" b="b" t="t" l="l"/>
              <a:pathLst>
                <a:path h="311725" w="461945">
                  <a:moveTo>
                    <a:pt x="155862" y="0"/>
                  </a:moveTo>
                  <a:lnTo>
                    <a:pt x="306083" y="0"/>
                  </a:lnTo>
                  <a:cubicBezTo>
                    <a:pt x="347420" y="0"/>
                    <a:pt x="387064" y="16421"/>
                    <a:pt x="416294" y="45651"/>
                  </a:cubicBezTo>
                  <a:cubicBezTo>
                    <a:pt x="445524" y="74881"/>
                    <a:pt x="461945" y="114525"/>
                    <a:pt x="461945" y="155862"/>
                  </a:cubicBezTo>
                  <a:lnTo>
                    <a:pt x="461945" y="155862"/>
                  </a:lnTo>
                  <a:cubicBezTo>
                    <a:pt x="461945" y="197199"/>
                    <a:pt x="445524" y="236844"/>
                    <a:pt x="416294" y="266074"/>
                  </a:cubicBezTo>
                  <a:cubicBezTo>
                    <a:pt x="387064" y="295303"/>
                    <a:pt x="347420" y="311725"/>
                    <a:pt x="306083" y="311725"/>
                  </a:cubicBezTo>
                  <a:lnTo>
                    <a:pt x="155862" y="311725"/>
                  </a:lnTo>
                  <a:cubicBezTo>
                    <a:pt x="114525" y="311725"/>
                    <a:pt x="74881" y="295303"/>
                    <a:pt x="45651" y="266074"/>
                  </a:cubicBezTo>
                  <a:cubicBezTo>
                    <a:pt x="16421" y="236844"/>
                    <a:pt x="0" y="197199"/>
                    <a:pt x="0" y="155862"/>
                  </a:cubicBezTo>
                  <a:lnTo>
                    <a:pt x="0" y="155862"/>
                  </a:lnTo>
                  <a:cubicBezTo>
                    <a:pt x="0" y="114525"/>
                    <a:pt x="16421" y="74881"/>
                    <a:pt x="45651" y="45651"/>
                  </a:cubicBezTo>
                  <a:cubicBezTo>
                    <a:pt x="74881" y="16421"/>
                    <a:pt x="114525" y="0"/>
                    <a:pt x="15586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461945" cy="349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Overwhelmed in the face of many consulting firms 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6195191" y="7133476"/>
            <a:ext cx="1562893" cy="1370497"/>
            <a:chOff x="0" y="0"/>
            <a:chExt cx="411626" cy="360954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411626" cy="360954"/>
            </a:xfrm>
            <a:custGeom>
              <a:avLst/>
              <a:gdLst/>
              <a:ahLst/>
              <a:cxnLst/>
              <a:rect r="r" b="b" t="t" l="l"/>
              <a:pathLst>
                <a:path h="360954" w="411626">
                  <a:moveTo>
                    <a:pt x="180477" y="0"/>
                  </a:moveTo>
                  <a:lnTo>
                    <a:pt x="231149" y="0"/>
                  </a:lnTo>
                  <a:cubicBezTo>
                    <a:pt x="330824" y="0"/>
                    <a:pt x="411626" y="80802"/>
                    <a:pt x="411626" y="180477"/>
                  </a:cubicBezTo>
                  <a:lnTo>
                    <a:pt x="411626" y="180477"/>
                  </a:lnTo>
                  <a:cubicBezTo>
                    <a:pt x="411626" y="280152"/>
                    <a:pt x="330824" y="360954"/>
                    <a:pt x="231149" y="360954"/>
                  </a:cubicBezTo>
                  <a:lnTo>
                    <a:pt x="180477" y="360954"/>
                  </a:lnTo>
                  <a:cubicBezTo>
                    <a:pt x="80802" y="360954"/>
                    <a:pt x="0" y="280152"/>
                    <a:pt x="0" y="180477"/>
                  </a:cubicBezTo>
                  <a:lnTo>
                    <a:pt x="0" y="180477"/>
                  </a:lnTo>
                  <a:cubicBezTo>
                    <a:pt x="0" y="80802"/>
                    <a:pt x="80802" y="0"/>
                    <a:pt x="18047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411626" cy="399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Because one family/person cannot change the system, you can only join in and “play the game”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2522851" y="466618"/>
            <a:ext cx="1767914" cy="1516975"/>
            <a:chOff x="0" y="0"/>
            <a:chExt cx="465623" cy="399532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465623" cy="399532"/>
            </a:xfrm>
            <a:custGeom>
              <a:avLst/>
              <a:gdLst/>
              <a:ahLst/>
              <a:cxnLst/>
              <a:rect r="r" b="b" t="t" l="l"/>
              <a:pathLst>
                <a:path h="399532" w="465623">
                  <a:moveTo>
                    <a:pt x="199766" y="0"/>
                  </a:moveTo>
                  <a:lnTo>
                    <a:pt x="265857" y="0"/>
                  </a:lnTo>
                  <a:cubicBezTo>
                    <a:pt x="376185" y="0"/>
                    <a:pt x="465623" y="89438"/>
                    <a:pt x="465623" y="199766"/>
                  </a:cubicBezTo>
                  <a:lnTo>
                    <a:pt x="465623" y="199766"/>
                  </a:lnTo>
                  <a:cubicBezTo>
                    <a:pt x="465623" y="252748"/>
                    <a:pt x="444577" y="303559"/>
                    <a:pt x="407113" y="341022"/>
                  </a:cubicBezTo>
                  <a:cubicBezTo>
                    <a:pt x="369650" y="378486"/>
                    <a:pt x="318838" y="399532"/>
                    <a:pt x="265857" y="399532"/>
                  </a:cubicBezTo>
                  <a:lnTo>
                    <a:pt x="199766" y="399532"/>
                  </a:lnTo>
                  <a:cubicBezTo>
                    <a:pt x="146785" y="399532"/>
                    <a:pt x="95974" y="378486"/>
                    <a:pt x="58510" y="341022"/>
                  </a:cubicBezTo>
                  <a:cubicBezTo>
                    <a:pt x="21047" y="303559"/>
                    <a:pt x="0" y="252748"/>
                    <a:pt x="0" y="199766"/>
                  </a:cubicBezTo>
                  <a:lnTo>
                    <a:pt x="0" y="199766"/>
                  </a:lnTo>
                  <a:cubicBezTo>
                    <a:pt x="0" y="146785"/>
                    <a:pt x="21047" y="95974"/>
                    <a:pt x="58510" y="58510"/>
                  </a:cubicBezTo>
                  <a:cubicBezTo>
                    <a:pt x="95974" y="21047"/>
                    <a:pt x="146785" y="0"/>
                    <a:pt x="19976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465623" cy="437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Some parents choose counselors to communicate better with their children 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4936511" y="520086"/>
            <a:ext cx="1824862" cy="1581082"/>
            <a:chOff x="0" y="0"/>
            <a:chExt cx="480622" cy="416417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480622" cy="416417"/>
            </a:xfrm>
            <a:custGeom>
              <a:avLst/>
              <a:gdLst/>
              <a:ahLst/>
              <a:cxnLst/>
              <a:rect r="r" b="b" t="t" l="l"/>
              <a:pathLst>
                <a:path h="416417" w="480622">
                  <a:moveTo>
                    <a:pt x="208208" y="0"/>
                  </a:moveTo>
                  <a:lnTo>
                    <a:pt x="272414" y="0"/>
                  </a:lnTo>
                  <a:cubicBezTo>
                    <a:pt x="387404" y="0"/>
                    <a:pt x="480622" y="93218"/>
                    <a:pt x="480622" y="208208"/>
                  </a:cubicBezTo>
                  <a:lnTo>
                    <a:pt x="480622" y="208208"/>
                  </a:lnTo>
                  <a:cubicBezTo>
                    <a:pt x="480622" y="263429"/>
                    <a:pt x="458686" y="316387"/>
                    <a:pt x="419639" y="355434"/>
                  </a:cubicBezTo>
                  <a:cubicBezTo>
                    <a:pt x="380593" y="394481"/>
                    <a:pt x="327634" y="416417"/>
                    <a:pt x="272414" y="416417"/>
                  </a:cubicBezTo>
                  <a:lnTo>
                    <a:pt x="208208" y="416417"/>
                  </a:lnTo>
                  <a:cubicBezTo>
                    <a:pt x="152988" y="416417"/>
                    <a:pt x="100029" y="394481"/>
                    <a:pt x="60983" y="355434"/>
                  </a:cubicBezTo>
                  <a:cubicBezTo>
                    <a:pt x="21936" y="316387"/>
                    <a:pt x="0" y="263429"/>
                    <a:pt x="0" y="208208"/>
                  </a:cubicBezTo>
                  <a:lnTo>
                    <a:pt x="0" y="208208"/>
                  </a:lnTo>
                  <a:cubicBezTo>
                    <a:pt x="0" y="152988"/>
                    <a:pt x="21936" y="100029"/>
                    <a:pt x="60983" y="60983"/>
                  </a:cubicBezTo>
                  <a:cubicBezTo>
                    <a:pt x="100029" y="21936"/>
                    <a:pt x="152988" y="0"/>
                    <a:pt x="20820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480622" cy="454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Some parents want the counselors to help students every step of the way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501566" y="7220704"/>
            <a:ext cx="1611710" cy="1457495"/>
            <a:chOff x="0" y="0"/>
            <a:chExt cx="424483" cy="383867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424483" cy="383867"/>
            </a:xfrm>
            <a:custGeom>
              <a:avLst/>
              <a:gdLst/>
              <a:ahLst/>
              <a:cxnLst/>
              <a:rect r="r" b="b" t="t" l="l"/>
              <a:pathLst>
                <a:path h="383867" w="424483">
                  <a:moveTo>
                    <a:pt x="191934" y="0"/>
                  </a:moveTo>
                  <a:lnTo>
                    <a:pt x="232550" y="0"/>
                  </a:lnTo>
                  <a:cubicBezTo>
                    <a:pt x="283454" y="0"/>
                    <a:pt x="332273" y="20222"/>
                    <a:pt x="368267" y="56216"/>
                  </a:cubicBezTo>
                  <a:cubicBezTo>
                    <a:pt x="404262" y="92211"/>
                    <a:pt x="424483" y="141030"/>
                    <a:pt x="424483" y="191934"/>
                  </a:cubicBezTo>
                  <a:lnTo>
                    <a:pt x="424483" y="191934"/>
                  </a:lnTo>
                  <a:cubicBezTo>
                    <a:pt x="424483" y="297936"/>
                    <a:pt x="338552" y="383867"/>
                    <a:pt x="232550" y="383867"/>
                  </a:cubicBezTo>
                  <a:lnTo>
                    <a:pt x="191934" y="383867"/>
                  </a:lnTo>
                  <a:cubicBezTo>
                    <a:pt x="85932" y="383867"/>
                    <a:pt x="0" y="297936"/>
                    <a:pt x="0" y="191934"/>
                  </a:cubicBezTo>
                  <a:lnTo>
                    <a:pt x="0" y="191934"/>
                  </a:lnTo>
                  <a:cubicBezTo>
                    <a:pt x="0" y="85932"/>
                    <a:pt x="85932" y="0"/>
                    <a:pt x="191934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424483" cy="421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Parents feel pressured to help their children as much as possible 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2554474" y="5958924"/>
            <a:ext cx="1611710" cy="1647055"/>
            <a:chOff x="0" y="0"/>
            <a:chExt cx="424483" cy="433792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424483" cy="433792"/>
            </a:xfrm>
            <a:custGeom>
              <a:avLst/>
              <a:gdLst/>
              <a:ahLst/>
              <a:cxnLst/>
              <a:rect r="r" b="b" t="t" l="l"/>
              <a:pathLst>
                <a:path h="433792" w="424483">
                  <a:moveTo>
                    <a:pt x="212242" y="0"/>
                  </a:moveTo>
                  <a:lnTo>
                    <a:pt x="212242" y="0"/>
                  </a:lnTo>
                  <a:cubicBezTo>
                    <a:pt x="268532" y="0"/>
                    <a:pt x="322516" y="22361"/>
                    <a:pt x="362319" y="62164"/>
                  </a:cubicBezTo>
                  <a:cubicBezTo>
                    <a:pt x="402122" y="101967"/>
                    <a:pt x="424483" y="155952"/>
                    <a:pt x="424483" y="212242"/>
                  </a:cubicBezTo>
                  <a:lnTo>
                    <a:pt x="424483" y="221551"/>
                  </a:lnTo>
                  <a:cubicBezTo>
                    <a:pt x="424483" y="277841"/>
                    <a:pt x="402122" y="331825"/>
                    <a:pt x="362319" y="371628"/>
                  </a:cubicBezTo>
                  <a:cubicBezTo>
                    <a:pt x="322516" y="411431"/>
                    <a:pt x="268532" y="433792"/>
                    <a:pt x="212242" y="433792"/>
                  </a:cubicBezTo>
                  <a:lnTo>
                    <a:pt x="212242" y="433792"/>
                  </a:lnTo>
                  <a:cubicBezTo>
                    <a:pt x="155952" y="433792"/>
                    <a:pt x="101967" y="411431"/>
                    <a:pt x="62164" y="371628"/>
                  </a:cubicBezTo>
                  <a:cubicBezTo>
                    <a:pt x="22361" y="331825"/>
                    <a:pt x="0" y="277841"/>
                    <a:pt x="0" y="221551"/>
                  </a:cubicBezTo>
                  <a:lnTo>
                    <a:pt x="0" y="212242"/>
                  </a:lnTo>
                  <a:cubicBezTo>
                    <a:pt x="0" y="155952"/>
                    <a:pt x="22361" y="101967"/>
                    <a:pt x="62164" y="62164"/>
                  </a:cubicBezTo>
                  <a:cubicBezTo>
                    <a:pt x="101967" y="22361"/>
                    <a:pt x="155952" y="0"/>
                    <a:pt x="21224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38100"/>
              <a:ext cx="424483" cy="471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Parents have to filter out noise to find truly helpful resources - but it’s unclear whether they even exist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4511945" y="6926429"/>
            <a:ext cx="1611710" cy="1647055"/>
            <a:chOff x="0" y="0"/>
            <a:chExt cx="424483" cy="433792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424483" cy="433792"/>
            </a:xfrm>
            <a:custGeom>
              <a:avLst/>
              <a:gdLst/>
              <a:ahLst/>
              <a:cxnLst/>
              <a:rect r="r" b="b" t="t" l="l"/>
              <a:pathLst>
                <a:path h="433792" w="424483">
                  <a:moveTo>
                    <a:pt x="212242" y="0"/>
                  </a:moveTo>
                  <a:lnTo>
                    <a:pt x="212242" y="0"/>
                  </a:lnTo>
                  <a:cubicBezTo>
                    <a:pt x="268532" y="0"/>
                    <a:pt x="322516" y="22361"/>
                    <a:pt x="362319" y="62164"/>
                  </a:cubicBezTo>
                  <a:cubicBezTo>
                    <a:pt x="402122" y="101967"/>
                    <a:pt x="424483" y="155952"/>
                    <a:pt x="424483" y="212242"/>
                  </a:cubicBezTo>
                  <a:lnTo>
                    <a:pt x="424483" y="221551"/>
                  </a:lnTo>
                  <a:cubicBezTo>
                    <a:pt x="424483" y="277841"/>
                    <a:pt x="402122" y="331825"/>
                    <a:pt x="362319" y="371628"/>
                  </a:cubicBezTo>
                  <a:cubicBezTo>
                    <a:pt x="322516" y="411431"/>
                    <a:pt x="268532" y="433792"/>
                    <a:pt x="212242" y="433792"/>
                  </a:cubicBezTo>
                  <a:lnTo>
                    <a:pt x="212242" y="433792"/>
                  </a:lnTo>
                  <a:cubicBezTo>
                    <a:pt x="155952" y="433792"/>
                    <a:pt x="101967" y="411431"/>
                    <a:pt x="62164" y="371628"/>
                  </a:cubicBezTo>
                  <a:cubicBezTo>
                    <a:pt x="22361" y="331825"/>
                    <a:pt x="0" y="277841"/>
                    <a:pt x="0" y="221551"/>
                  </a:cubicBezTo>
                  <a:lnTo>
                    <a:pt x="0" y="212242"/>
                  </a:lnTo>
                  <a:cubicBezTo>
                    <a:pt x="0" y="155952"/>
                    <a:pt x="22361" y="101967"/>
                    <a:pt x="62164" y="62164"/>
                  </a:cubicBezTo>
                  <a:cubicBezTo>
                    <a:pt x="101967" y="22361"/>
                    <a:pt x="155952" y="0"/>
                    <a:pt x="21224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38100"/>
              <a:ext cx="424483" cy="471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Parents have to filter out noise to find truly helpful resources - but it’s unclear whether they even exist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4611842" y="2275578"/>
            <a:ext cx="1824862" cy="1362480"/>
            <a:chOff x="0" y="0"/>
            <a:chExt cx="480622" cy="358842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480622" cy="358842"/>
            </a:xfrm>
            <a:custGeom>
              <a:avLst/>
              <a:gdLst/>
              <a:ahLst/>
              <a:cxnLst/>
              <a:rect r="r" b="b" t="t" l="l"/>
              <a:pathLst>
                <a:path h="358842" w="480622">
                  <a:moveTo>
                    <a:pt x="179421" y="0"/>
                  </a:moveTo>
                  <a:lnTo>
                    <a:pt x="301201" y="0"/>
                  </a:lnTo>
                  <a:cubicBezTo>
                    <a:pt x="400292" y="0"/>
                    <a:pt x="480622" y="80330"/>
                    <a:pt x="480622" y="179421"/>
                  </a:cubicBezTo>
                  <a:lnTo>
                    <a:pt x="480622" y="179421"/>
                  </a:lnTo>
                  <a:cubicBezTo>
                    <a:pt x="480622" y="227007"/>
                    <a:pt x="461719" y="272643"/>
                    <a:pt x="428071" y="306291"/>
                  </a:cubicBezTo>
                  <a:cubicBezTo>
                    <a:pt x="394423" y="339939"/>
                    <a:pt x="348786" y="358842"/>
                    <a:pt x="301201" y="358842"/>
                  </a:cubicBezTo>
                  <a:lnTo>
                    <a:pt x="179421" y="358842"/>
                  </a:lnTo>
                  <a:cubicBezTo>
                    <a:pt x="131836" y="358842"/>
                    <a:pt x="86199" y="339939"/>
                    <a:pt x="52551" y="306291"/>
                  </a:cubicBezTo>
                  <a:cubicBezTo>
                    <a:pt x="18903" y="272643"/>
                    <a:pt x="0" y="227007"/>
                    <a:pt x="0" y="179421"/>
                  </a:cubicBezTo>
                  <a:lnTo>
                    <a:pt x="0" y="179421"/>
                  </a:lnTo>
                  <a:cubicBezTo>
                    <a:pt x="0" y="131836"/>
                    <a:pt x="18903" y="86199"/>
                    <a:pt x="52551" y="52551"/>
                  </a:cubicBezTo>
                  <a:cubicBezTo>
                    <a:pt x="86199" y="18903"/>
                    <a:pt x="131836" y="0"/>
                    <a:pt x="17942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38100"/>
              <a:ext cx="480622" cy="396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Since Covid, the industry has become more complicated and difficult to navigate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6846279" y="1904806"/>
            <a:ext cx="1597395" cy="1161313"/>
            <a:chOff x="0" y="0"/>
            <a:chExt cx="420713" cy="30586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420713" cy="305860"/>
            </a:xfrm>
            <a:custGeom>
              <a:avLst/>
              <a:gdLst/>
              <a:ahLst/>
              <a:cxnLst/>
              <a:rect r="r" b="b" t="t" l="l"/>
              <a:pathLst>
                <a:path h="305860" w="420713">
                  <a:moveTo>
                    <a:pt x="152930" y="0"/>
                  </a:moveTo>
                  <a:lnTo>
                    <a:pt x="267783" y="0"/>
                  </a:lnTo>
                  <a:cubicBezTo>
                    <a:pt x="352244" y="0"/>
                    <a:pt x="420713" y="68469"/>
                    <a:pt x="420713" y="152930"/>
                  </a:cubicBezTo>
                  <a:lnTo>
                    <a:pt x="420713" y="152930"/>
                  </a:lnTo>
                  <a:cubicBezTo>
                    <a:pt x="420713" y="237391"/>
                    <a:pt x="352244" y="305860"/>
                    <a:pt x="267783" y="305860"/>
                  </a:cubicBezTo>
                  <a:lnTo>
                    <a:pt x="152930" y="305860"/>
                  </a:lnTo>
                  <a:cubicBezTo>
                    <a:pt x="68469" y="305860"/>
                    <a:pt x="0" y="237391"/>
                    <a:pt x="0" y="152930"/>
                  </a:cubicBezTo>
                  <a:lnTo>
                    <a:pt x="0" y="152930"/>
                  </a:lnTo>
                  <a:cubicBezTo>
                    <a:pt x="0" y="68469"/>
                    <a:pt x="68469" y="0"/>
                    <a:pt x="15293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38100"/>
              <a:ext cx="420713" cy="343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Students sign with counselors as early as Grade 9/10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7033388" y="3472090"/>
            <a:ext cx="1558162" cy="1289688"/>
            <a:chOff x="0" y="0"/>
            <a:chExt cx="410380" cy="339671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410380" cy="339671"/>
            </a:xfrm>
            <a:custGeom>
              <a:avLst/>
              <a:gdLst/>
              <a:ahLst/>
              <a:cxnLst/>
              <a:rect r="r" b="b" t="t" l="l"/>
              <a:pathLst>
                <a:path h="339671" w="410380">
                  <a:moveTo>
                    <a:pt x="169835" y="0"/>
                  </a:moveTo>
                  <a:lnTo>
                    <a:pt x="240545" y="0"/>
                  </a:lnTo>
                  <a:cubicBezTo>
                    <a:pt x="334342" y="0"/>
                    <a:pt x="410380" y="76038"/>
                    <a:pt x="410380" y="169835"/>
                  </a:cubicBezTo>
                  <a:lnTo>
                    <a:pt x="410380" y="169835"/>
                  </a:lnTo>
                  <a:cubicBezTo>
                    <a:pt x="410380" y="263633"/>
                    <a:pt x="334342" y="339671"/>
                    <a:pt x="240545" y="339671"/>
                  </a:cubicBezTo>
                  <a:lnTo>
                    <a:pt x="169835" y="339671"/>
                  </a:lnTo>
                  <a:cubicBezTo>
                    <a:pt x="76038" y="339671"/>
                    <a:pt x="0" y="263633"/>
                    <a:pt x="0" y="169835"/>
                  </a:cubicBezTo>
                  <a:lnTo>
                    <a:pt x="0" y="169835"/>
                  </a:lnTo>
                  <a:cubicBezTo>
                    <a:pt x="0" y="76038"/>
                    <a:pt x="76038" y="0"/>
                    <a:pt x="16983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38100"/>
              <a:ext cx="410380" cy="377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Baseline price is 43k USD and could go up to 170k USD</a:t>
              </a: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13859872" y="357748"/>
            <a:ext cx="1634379" cy="1224400"/>
            <a:chOff x="0" y="0"/>
            <a:chExt cx="430454" cy="322476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430454" cy="322476"/>
            </a:xfrm>
            <a:custGeom>
              <a:avLst/>
              <a:gdLst/>
              <a:ahLst/>
              <a:cxnLst/>
              <a:rect r="r" b="b" t="t" l="l"/>
              <a:pathLst>
                <a:path h="322476" w="430454">
                  <a:moveTo>
                    <a:pt x="161238" y="0"/>
                  </a:moveTo>
                  <a:lnTo>
                    <a:pt x="269216" y="0"/>
                  </a:lnTo>
                  <a:cubicBezTo>
                    <a:pt x="358265" y="0"/>
                    <a:pt x="430454" y="72189"/>
                    <a:pt x="430454" y="161238"/>
                  </a:cubicBezTo>
                  <a:lnTo>
                    <a:pt x="430454" y="161238"/>
                  </a:lnTo>
                  <a:cubicBezTo>
                    <a:pt x="430454" y="250287"/>
                    <a:pt x="358265" y="322476"/>
                    <a:pt x="269216" y="322476"/>
                  </a:cubicBezTo>
                  <a:lnTo>
                    <a:pt x="161238" y="322476"/>
                  </a:lnTo>
                  <a:cubicBezTo>
                    <a:pt x="72189" y="322476"/>
                    <a:pt x="0" y="250287"/>
                    <a:pt x="0" y="161238"/>
                  </a:cubicBezTo>
                  <a:lnTo>
                    <a:pt x="0" y="161238"/>
                  </a:lnTo>
                  <a:cubicBezTo>
                    <a:pt x="0" y="72189"/>
                    <a:pt x="72189" y="0"/>
                    <a:pt x="16123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81" id="81"/>
            <p:cNvSpPr txBox="true"/>
            <p:nvPr/>
          </p:nvSpPr>
          <p:spPr>
            <a:xfrm>
              <a:off x="0" y="-38100"/>
              <a:ext cx="430454" cy="360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Students faced less stress before Covid</a:t>
              </a: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9401175" y="1782659"/>
            <a:ext cx="1743868" cy="1337684"/>
            <a:chOff x="0" y="0"/>
            <a:chExt cx="459290" cy="352312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84" id="84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Hard for children to show/develop their true passions </a:t>
              </a:r>
            </a:p>
          </p:txBody>
        </p:sp>
      </p:grpSp>
      <p:grpSp>
        <p:nvGrpSpPr>
          <p:cNvPr name="Group 85" id="85"/>
          <p:cNvGrpSpPr/>
          <p:nvPr/>
        </p:nvGrpSpPr>
        <p:grpSpPr>
          <a:xfrm rot="0">
            <a:off x="9492891" y="3388499"/>
            <a:ext cx="1743868" cy="1358818"/>
            <a:chOff x="0" y="0"/>
            <a:chExt cx="459290" cy="357878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459290" cy="357878"/>
            </a:xfrm>
            <a:custGeom>
              <a:avLst/>
              <a:gdLst/>
              <a:ahLst/>
              <a:cxnLst/>
              <a:rect r="r" b="b" t="t" l="l"/>
              <a:pathLst>
                <a:path h="357878" w="459290">
                  <a:moveTo>
                    <a:pt x="178939" y="0"/>
                  </a:moveTo>
                  <a:lnTo>
                    <a:pt x="280352" y="0"/>
                  </a:lnTo>
                  <a:cubicBezTo>
                    <a:pt x="327809" y="0"/>
                    <a:pt x="373323" y="18852"/>
                    <a:pt x="406880" y="52410"/>
                  </a:cubicBezTo>
                  <a:cubicBezTo>
                    <a:pt x="440438" y="85968"/>
                    <a:pt x="459290" y="131481"/>
                    <a:pt x="459290" y="178939"/>
                  </a:cubicBezTo>
                  <a:lnTo>
                    <a:pt x="459290" y="178939"/>
                  </a:lnTo>
                  <a:cubicBezTo>
                    <a:pt x="459290" y="277764"/>
                    <a:pt x="379177" y="357878"/>
                    <a:pt x="280352" y="357878"/>
                  </a:cubicBezTo>
                  <a:lnTo>
                    <a:pt x="178939" y="357878"/>
                  </a:lnTo>
                  <a:cubicBezTo>
                    <a:pt x="80114" y="357878"/>
                    <a:pt x="0" y="277764"/>
                    <a:pt x="0" y="178939"/>
                  </a:cubicBezTo>
                  <a:lnTo>
                    <a:pt x="0" y="178939"/>
                  </a:lnTo>
                  <a:cubicBezTo>
                    <a:pt x="0" y="80114"/>
                    <a:pt x="80114" y="0"/>
                    <a:pt x="178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0" y="-38100"/>
              <a:ext cx="459290" cy="395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College admissions cannot distinguish self-motivated students from their “packaged” peers </a:t>
              </a: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9584607" y="5997024"/>
            <a:ext cx="1743868" cy="1337684"/>
            <a:chOff x="0" y="0"/>
            <a:chExt cx="459290" cy="352312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The college application process is filled with external factors </a:t>
              </a: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11958854" y="7280610"/>
            <a:ext cx="1743868" cy="1337684"/>
            <a:chOff x="0" y="0"/>
            <a:chExt cx="459290" cy="352312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The college application process is filled with external factors </a:t>
              </a: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14013173" y="5722662"/>
            <a:ext cx="1743868" cy="1337684"/>
            <a:chOff x="0" y="0"/>
            <a:chExt cx="459290" cy="352312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The college application process gives both students and parents a lot of stress</a:t>
              </a: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15985263" y="5603110"/>
            <a:ext cx="1743868" cy="1179342"/>
            <a:chOff x="0" y="0"/>
            <a:chExt cx="459290" cy="310609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459290" cy="310609"/>
            </a:xfrm>
            <a:custGeom>
              <a:avLst/>
              <a:gdLst/>
              <a:ahLst/>
              <a:cxnLst/>
              <a:rect r="r" b="b" t="t" l="l"/>
              <a:pathLst>
                <a:path h="310609" w="459290">
                  <a:moveTo>
                    <a:pt x="155304" y="0"/>
                  </a:moveTo>
                  <a:lnTo>
                    <a:pt x="303986" y="0"/>
                  </a:lnTo>
                  <a:cubicBezTo>
                    <a:pt x="345175" y="0"/>
                    <a:pt x="384678" y="16362"/>
                    <a:pt x="413803" y="45488"/>
                  </a:cubicBezTo>
                  <a:cubicBezTo>
                    <a:pt x="442928" y="74613"/>
                    <a:pt x="459290" y="114115"/>
                    <a:pt x="459290" y="155304"/>
                  </a:cubicBezTo>
                  <a:lnTo>
                    <a:pt x="459290" y="155304"/>
                  </a:lnTo>
                  <a:cubicBezTo>
                    <a:pt x="459290" y="241077"/>
                    <a:pt x="389758" y="310609"/>
                    <a:pt x="303986" y="310609"/>
                  </a:cubicBezTo>
                  <a:lnTo>
                    <a:pt x="155304" y="310609"/>
                  </a:lnTo>
                  <a:cubicBezTo>
                    <a:pt x="69532" y="310609"/>
                    <a:pt x="0" y="241077"/>
                    <a:pt x="0" y="155304"/>
                  </a:cubicBezTo>
                  <a:lnTo>
                    <a:pt x="0" y="155304"/>
                  </a:lnTo>
                  <a:cubicBezTo>
                    <a:pt x="0" y="69532"/>
                    <a:pt x="69532" y="0"/>
                    <a:pt x="155304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0" y="-38100"/>
              <a:ext cx="459290" cy="348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Many agencies are just “middleman” to overseas services </a:t>
              </a: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2609383" y="2080448"/>
            <a:ext cx="1581773" cy="1262546"/>
            <a:chOff x="0" y="0"/>
            <a:chExt cx="416599" cy="332522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416599" cy="332522"/>
            </a:xfrm>
            <a:custGeom>
              <a:avLst/>
              <a:gdLst/>
              <a:ahLst/>
              <a:cxnLst/>
              <a:rect r="r" b="b" t="t" l="l"/>
              <a:pathLst>
                <a:path h="332522" w="416599">
                  <a:moveTo>
                    <a:pt x="166261" y="0"/>
                  </a:moveTo>
                  <a:lnTo>
                    <a:pt x="250337" y="0"/>
                  </a:lnTo>
                  <a:cubicBezTo>
                    <a:pt x="294433" y="0"/>
                    <a:pt x="336722" y="17517"/>
                    <a:pt x="367902" y="48697"/>
                  </a:cubicBezTo>
                  <a:cubicBezTo>
                    <a:pt x="399082" y="79877"/>
                    <a:pt x="416599" y="122166"/>
                    <a:pt x="416599" y="166261"/>
                  </a:cubicBezTo>
                  <a:lnTo>
                    <a:pt x="416599" y="166261"/>
                  </a:lnTo>
                  <a:cubicBezTo>
                    <a:pt x="416599" y="210356"/>
                    <a:pt x="399082" y="252646"/>
                    <a:pt x="367902" y="283826"/>
                  </a:cubicBezTo>
                  <a:cubicBezTo>
                    <a:pt x="336722" y="315006"/>
                    <a:pt x="294433" y="332522"/>
                    <a:pt x="250337" y="332522"/>
                  </a:cubicBezTo>
                  <a:lnTo>
                    <a:pt x="166261" y="332522"/>
                  </a:lnTo>
                  <a:cubicBezTo>
                    <a:pt x="122166" y="332522"/>
                    <a:pt x="79877" y="315006"/>
                    <a:pt x="48697" y="283826"/>
                  </a:cubicBezTo>
                  <a:cubicBezTo>
                    <a:pt x="17517" y="252646"/>
                    <a:pt x="0" y="210356"/>
                    <a:pt x="0" y="166261"/>
                  </a:cubicBezTo>
                  <a:lnTo>
                    <a:pt x="0" y="166261"/>
                  </a:lnTo>
                  <a:cubicBezTo>
                    <a:pt x="0" y="122166"/>
                    <a:pt x="17517" y="79877"/>
                    <a:pt x="48697" y="48697"/>
                  </a:cubicBezTo>
                  <a:cubicBezTo>
                    <a:pt x="79877" y="17517"/>
                    <a:pt x="122166" y="0"/>
                    <a:pt x="16626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-38100"/>
              <a:ext cx="416599" cy="370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“John Locke [competition] is dominated by Chinese students”</a:t>
              </a: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4712927" y="3700014"/>
            <a:ext cx="1824862" cy="1362480"/>
            <a:chOff x="0" y="0"/>
            <a:chExt cx="480622" cy="358842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480622" cy="358842"/>
            </a:xfrm>
            <a:custGeom>
              <a:avLst/>
              <a:gdLst/>
              <a:ahLst/>
              <a:cxnLst/>
              <a:rect r="r" b="b" t="t" l="l"/>
              <a:pathLst>
                <a:path h="358842" w="480622">
                  <a:moveTo>
                    <a:pt x="179421" y="0"/>
                  </a:moveTo>
                  <a:lnTo>
                    <a:pt x="301201" y="0"/>
                  </a:lnTo>
                  <a:cubicBezTo>
                    <a:pt x="400292" y="0"/>
                    <a:pt x="480622" y="80330"/>
                    <a:pt x="480622" y="179421"/>
                  </a:cubicBezTo>
                  <a:lnTo>
                    <a:pt x="480622" y="179421"/>
                  </a:lnTo>
                  <a:cubicBezTo>
                    <a:pt x="480622" y="227007"/>
                    <a:pt x="461719" y="272643"/>
                    <a:pt x="428071" y="306291"/>
                  </a:cubicBezTo>
                  <a:cubicBezTo>
                    <a:pt x="394423" y="339939"/>
                    <a:pt x="348786" y="358842"/>
                    <a:pt x="301201" y="358842"/>
                  </a:cubicBezTo>
                  <a:lnTo>
                    <a:pt x="179421" y="358842"/>
                  </a:lnTo>
                  <a:cubicBezTo>
                    <a:pt x="131836" y="358842"/>
                    <a:pt x="86199" y="339939"/>
                    <a:pt x="52551" y="306291"/>
                  </a:cubicBezTo>
                  <a:cubicBezTo>
                    <a:pt x="18903" y="272643"/>
                    <a:pt x="0" y="227007"/>
                    <a:pt x="0" y="179421"/>
                  </a:cubicBezTo>
                  <a:lnTo>
                    <a:pt x="0" y="179421"/>
                  </a:lnTo>
                  <a:cubicBezTo>
                    <a:pt x="0" y="131836"/>
                    <a:pt x="18903" y="86199"/>
                    <a:pt x="52551" y="52551"/>
                  </a:cubicBezTo>
                  <a:cubicBezTo>
                    <a:pt x="86199" y="18903"/>
                    <a:pt x="131836" y="0"/>
                    <a:pt x="17942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-38100"/>
              <a:ext cx="480622" cy="396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Since Covid, the industry has become more complicated and difficult to navigate</a:t>
              </a: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6530369" y="6175485"/>
            <a:ext cx="1611710" cy="1647055"/>
            <a:chOff x="0" y="0"/>
            <a:chExt cx="424483" cy="433792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424483" cy="433792"/>
            </a:xfrm>
            <a:custGeom>
              <a:avLst/>
              <a:gdLst/>
              <a:ahLst/>
              <a:cxnLst/>
              <a:rect r="r" b="b" t="t" l="l"/>
              <a:pathLst>
                <a:path h="433792" w="424483">
                  <a:moveTo>
                    <a:pt x="212242" y="0"/>
                  </a:moveTo>
                  <a:lnTo>
                    <a:pt x="212242" y="0"/>
                  </a:lnTo>
                  <a:cubicBezTo>
                    <a:pt x="268532" y="0"/>
                    <a:pt x="322516" y="22361"/>
                    <a:pt x="362319" y="62164"/>
                  </a:cubicBezTo>
                  <a:cubicBezTo>
                    <a:pt x="402122" y="101967"/>
                    <a:pt x="424483" y="155952"/>
                    <a:pt x="424483" y="212242"/>
                  </a:cubicBezTo>
                  <a:lnTo>
                    <a:pt x="424483" y="221551"/>
                  </a:lnTo>
                  <a:cubicBezTo>
                    <a:pt x="424483" y="277841"/>
                    <a:pt x="402122" y="331825"/>
                    <a:pt x="362319" y="371628"/>
                  </a:cubicBezTo>
                  <a:cubicBezTo>
                    <a:pt x="322516" y="411431"/>
                    <a:pt x="268532" y="433792"/>
                    <a:pt x="212242" y="433792"/>
                  </a:cubicBezTo>
                  <a:lnTo>
                    <a:pt x="212242" y="433792"/>
                  </a:lnTo>
                  <a:cubicBezTo>
                    <a:pt x="155952" y="433792"/>
                    <a:pt x="101967" y="411431"/>
                    <a:pt x="62164" y="371628"/>
                  </a:cubicBezTo>
                  <a:cubicBezTo>
                    <a:pt x="22361" y="331825"/>
                    <a:pt x="0" y="277841"/>
                    <a:pt x="0" y="221551"/>
                  </a:cubicBezTo>
                  <a:lnTo>
                    <a:pt x="0" y="212242"/>
                  </a:lnTo>
                  <a:cubicBezTo>
                    <a:pt x="0" y="155952"/>
                    <a:pt x="22361" y="101967"/>
                    <a:pt x="62164" y="62164"/>
                  </a:cubicBezTo>
                  <a:cubicBezTo>
                    <a:pt x="101967" y="22361"/>
                    <a:pt x="155952" y="0"/>
                    <a:pt x="21224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-38100"/>
              <a:ext cx="424483" cy="471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Many students follow the same pipeline, so they do the same activities </a:t>
              </a: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16280390" y="8589458"/>
            <a:ext cx="1743868" cy="1337684"/>
            <a:chOff x="0" y="0"/>
            <a:chExt cx="459290" cy="352312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11" id="111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Very difficult to counselors to be genuine in the current environment</a:t>
              </a:r>
            </a:p>
          </p:txBody>
        </p:sp>
      </p:grpSp>
      <p:grpSp>
        <p:nvGrpSpPr>
          <p:cNvPr name="Group 112" id="112"/>
          <p:cNvGrpSpPr/>
          <p:nvPr/>
        </p:nvGrpSpPr>
        <p:grpSpPr>
          <a:xfrm rot="0">
            <a:off x="12060723" y="8796938"/>
            <a:ext cx="1743868" cy="1358818"/>
            <a:chOff x="0" y="0"/>
            <a:chExt cx="459290" cy="357878"/>
          </a:xfrm>
        </p:grpSpPr>
        <p:sp>
          <p:nvSpPr>
            <p:cNvPr name="Freeform 113" id="113"/>
            <p:cNvSpPr/>
            <p:nvPr/>
          </p:nvSpPr>
          <p:spPr>
            <a:xfrm flipH="false" flipV="false" rot="0">
              <a:off x="0" y="0"/>
              <a:ext cx="459290" cy="357878"/>
            </a:xfrm>
            <a:custGeom>
              <a:avLst/>
              <a:gdLst/>
              <a:ahLst/>
              <a:cxnLst/>
              <a:rect r="r" b="b" t="t" l="l"/>
              <a:pathLst>
                <a:path h="357878" w="459290">
                  <a:moveTo>
                    <a:pt x="178939" y="0"/>
                  </a:moveTo>
                  <a:lnTo>
                    <a:pt x="280352" y="0"/>
                  </a:lnTo>
                  <a:cubicBezTo>
                    <a:pt x="327809" y="0"/>
                    <a:pt x="373323" y="18852"/>
                    <a:pt x="406880" y="52410"/>
                  </a:cubicBezTo>
                  <a:cubicBezTo>
                    <a:pt x="440438" y="85968"/>
                    <a:pt x="459290" y="131481"/>
                    <a:pt x="459290" y="178939"/>
                  </a:cubicBezTo>
                  <a:lnTo>
                    <a:pt x="459290" y="178939"/>
                  </a:lnTo>
                  <a:cubicBezTo>
                    <a:pt x="459290" y="277764"/>
                    <a:pt x="379177" y="357878"/>
                    <a:pt x="280352" y="357878"/>
                  </a:cubicBezTo>
                  <a:lnTo>
                    <a:pt x="178939" y="357878"/>
                  </a:lnTo>
                  <a:cubicBezTo>
                    <a:pt x="80114" y="357878"/>
                    <a:pt x="0" y="277764"/>
                    <a:pt x="0" y="178939"/>
                  </a:cubicBezTo>
                  <a:lnTo>
                    <a:pt x="0" y="178939"/>
                  </a:lnTo>
                  <a:cubicBezTo>
                    <a:pt x="0" y="80114"/>
                    <a:pt x="80114" y="0"/>
                    <a:pt x="178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14" id="114"/>
            <p:cNvSpPr txBox="true"/>
            <p:nvPr/>
          </p:nvSpPr>
          <p:spPr>
            <a:xfrm>
              <a:off x="0" y="-38100"/>
              <a:ext cx="459290" cy="395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A good counselor should grow and motivate the child, not  or predetermine their paths</a:t>
              </a:r>
            </a:p>
          </p:txBody>
        </p:sp>
      </p:grpSp>
      <p:grpSp>
        <p:nvGrpSpPr>
          <p:cNvPr name="Group 115" id="115"/>
          <p:cNvGrpSpPr/>
          <p:nvPr/>
        </p:nvGrpSpPr>
        <p:grpSpPr>
          <a:xfrm rot="0">
            <a:off x="14068688" y="8875609"/>
            <a:ext cx="1947605" cy="1358818"/>
            <a:chOff x="0" y="0"/>
            <a:chExt cx="512950" cy="357878"/>
          </a:xfrm>
        </p:grpSpPr>
        <p:sp>
          <p:nvSpPr>
            <p:cNvPr name="Freeform 116" id="116"/>
            <p:cNvSpPr/>
            <p:nvPr/>
          </p:nvSpPr>
          <p:spPr>
            <a:xfrm flipH="false" flipV="false" rot="0">
              <a:off x="0" y="0"/>
              <a:ext cx="512950" cy="357878"/>
            </a:xfrm>
            <a:custGeom>
              <a:avLst/>
              <a:gdLst/>
              <a:ahLst/>
              <a:cxnLst/>
              <a:rect r="r" b="b" t="t" l="l"/>
              <a:pathLst>
                <a:path h="357878" w="512950">
                  <a:moveTo>
                    <a:pt x="178939" y="0"/>
                  </a:moveTo>
                  <a:lnTo>
                    <a:pt x="334011" y="0"/>
                  </a:lnTo>
                  <a:cubicBezTo>
                    <a:pt x="381468" y="0"/>
                    <a:pt x="426982" y="18852"/>
                    <a:pt x="460540" y="52410"/>
                  </a:cubicBezTo>
                  <a:cubicBezTo>
                    <a:pt x="494097" y="85968"/>
                    <a:pt x="512950" y="131481"/>
                    <a:pt x="512950" y="178939"/>
                  </a:cubicBezTo>
                  <a:lnTo>
                    <a:pt x="512950" y="178939"/>
                  </a:lnTo>
                  <a:cubicBezTo>
                    <a:pt x="512950" y="277764"/>
                    <a:pt x="432836" y="357878"/>
                    <a:pt x="334011" y="357878"/>
                  </a:cubicBezTo>
                  <a:lnTo>
                    <a:pt x="178939" y="357878"/>
                  </a:lnTo>
                  <a:cubicBezTo>
                    <a:pt x="80114" y="357878"/>
                    <a:pt x="0" y="277764"/>
                    <a:pt x="0" y="178939"/>
                  </a:cubicBezTo>
                  <a:lnTo>
                    <a:pt x="0" y="178939"/>
                  </a:lnTo>
                  <a:cubicBezTo>
                    <a:pt x="0" y="80114"/>
                    <a:pt x="80114" y="0"/>
                    <a:pt x="178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17" id="117"/>
            <p:cNvSpPr txBox="true"/>
            <p:nvPr/>
          </p:nvSpPr>
          <p:spPr>
            <a:xfrm>
              <a:off x="0" y="-38100"/>
              <a:ext cx="512950" cy="395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Standardized testing is being “gamed” in East Asia - which defeats their purpose</a:t>
              </a:r>
            </a:p>
          </p:txBody>
        </p:sp>
      </p:grpSp>
      <p:grpSp>
        <p:nvGrpSpPr>
          <p:cNvPr name="Group 118" id="118"/>
          <p:cNvGrpSpPr/>
          <p:nvPr/>
        </p:nvGrpSpPr>
        <p:grpSpPr>
          <a:xfrm rot="0">
            <a:off x="6530369" y="8052081"/>
            <a:ext cx="1611710" cy="1647055"/>
            <a:chOff x="0" y="0"/>
            <a:chExt cx="424483" cy="433792"/>
          </a:xfrm>
        </p:grpSpPr>
        <p:sp>
          <p:nvSpPr>
            <p:cNvPr name="Freeform 119" id="119"/>
            <p:cNvSpPr/>
            <p:nvPr/>
          </p:nvSpPr>
          <p:spPr>
            <a:xfrm flipH="false" flipV="false" rot="0">
              <a:off x="0" y="0"/>
              <a:ext cx="424483" cy="433792"/>
            </a:xfrm>
            <a:custGeom>
              <a:avLst/>
              <a:gdLst/>
              <a:ahLst/>
              <a:cxnLst/>
              <a:rect r="r" b="b" t="t" l="l"/>
              <a:pathLst>
                <a:path h="433792" w="424483">
                  <a:moveTo>
                    <a:pt x="212242" y="0"/>
                  </a:moveTo>
                  <a:lnTo>
                    <a:pt x="212242" y="0"/>
                  </a:lnTo>
                  <a:cubicBezTo>
                    <a:pt x="268532" y="0"/>
                    <a:pt x="322516" y="22361"/>
                    <a:pt x="362319" y="62164"/>
                  </a:cubicBezTo>
                  <a:cubicBezTo>
                    <a:pt x="402122" y="101967"/>
                    <a:pt x="424483" y="155952"/>
                    <a:pt x="424483" y="212242"/>
                  </a:cubicBezTo>
                  <a:lnTo>
                    <a:pt x="424483" y="221551"/>
                  </a:lnTo>
                  <a:cubicBezTo>
                    <a:pt x="424483" y="277841"/>
                    <a:pt x="402122" y="331825"/>
                    <a:pt x="362319" y="371628"/>
                  </a:cubicBezTo>
                  <a:cubicBezTo>
                    <a:pt x="322516" y="411431"/>
                    <a:pt x="268532" y="433792"/>
                    <a:pt x="212242" y="433792"/>
                  </a:cubicBezTo>
                  <a:lnTo>
                    <a:pt x="212242" y="433792"/>
                  </a:lnTo>
                  <a:cubicBezTo>
                    <a:pt x="155952" y="433792"/>
                    <a:pt x="101967" y="411431"/>
                    <a:pt x="62164" y="371628"/>
                  </a:cubicBezTo>
                  <a:cubicBezTo>
                    <a:pt x="22361" y="331825"/>
                    <a:pt x="0" y="277841"/>
                    <a:pt x="0" y="221551"/>
                  </a:cubicBezTo>
                  <a:lnTo>
                    <a:pt x="0" y="212242"/>
                  </a:lnTo>
                  <a:cubicBezTo>
                    <a:pt x="0" y="155952"/>
                    <a:pt x="22361" y="101967"/>
                    <a:pt x="62164" y="62164"/>
                  </a:cubicBezTo>
                  <a:cubicBezTo>
                    <a:pt x="101967" y="22361"/>
                    <a:pt x="155952" y="0"/>
                    <a:pt x="21224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0" id="120"/>
            <p:cNvSpPr txBox="true"/>
            <p:nvPr/>
          </p:nvSpPr>
          <p:spPr>
            <a:xfrm>
              <a:off x="0" y="-38100"/>
              <a:ext cx="424483" cy="471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Students/parents have to compete for the best services at one agency - even more payments?</a:t>
              </a:r>
            </a:p>
          </p:txBody>
        </p:sp>
      </p:grpSp>
      <p:grpSp>
        <p:nvGrpSpPr>
          <p:cNvPr name="Group 121" id="121"/>
          <p:cNvGrpSpPr/>
          <p:nvPr/>
        </p:nvGrpSpPr>
        <p:grpSpPr>
          <a:xfrm rot="0">
            <a:off x="2462084" y="8111914"/>
            <a:ext cx="1611710" cy="1402963"/>
            <a:chOff x="0" y="0"/>
            <a:chExt cx="424483" cy="369505"/>
          </a:xfrm>
        </p:grpSpPr>
        <p:sp>
          <p:nvSpPr>
            <p:cNvPr name="Freeform 122" id="122"/>
            <p:cNvSpPr/>
            <p:nvPr/>
          </p:nvSpPr>
          <p:spPr>
            <a:xfrm flipH="false" flipV="false" rot="0">
              <a:off x="0" y="0"/>
              <a:ext cx="424483" cy="369505"/>
            </a:xfrm>
            <a:custGeom>
              <a:avLst/>
              <a:gdLst/>
              <a:ahLst/>
              <a:cxnLst/>
              <a:rect r="r" b="b" t="t" l="l"/>
              <a:pathLst>
                <a:path h="369505" w="424483">
                  <a:moveTo>
                    <a:pt x="184752" y="0"/>
                  </a:moveTo>
                  <a:lnTo>
                    <a:pt x="239731" y="0"/>
                  </a:lnTo>
                  <a:cubicBezTo>
                    <a:pt x="288730" y="0"/>
                    <a:pt x="335723" y="19465"/>
                    <a:pt x="370371" y="54113"/>
                  </a:cubicBezTo>
                  <a:cubicBezTo>
                    <a:pt x="405018" y="88760"/>
                    <a:pt x="424483" y="135753"/>
                    <a:pt x="424483" y="184752"/>
                  </a:cubicBezTo>
                  <a:lnTo>
                    <a:pt x="424483" y="184752"/>
                  </a:lnTo>
                  <a:cubicBezTo>
                    <a:pt x="424483" y="233752"/>
                    <a:pt x="405018" y="280744"/>
                    <a:pt x="370371" y="315392"/>
                  </a:cubicBezTo>
                  <a:cubicBezTo>
                    <a:pt x="335723" y="350040"/>
                    <a:pt x="288730" y="369505"/>
                    <a:pt x="239731" y="369505"/>
                  </a:cubicBezTo>
                  <a:lnTo>
                    <a:pt x="184752" y="369505"/>
                  </a:lnTo>
                  <a:cubicBezTo>
                    <a:pt x="135753" y="369505"/>
                    <a:pt x="88760" y="350040"/>
                    <a:pt x="54113" y="315392"/>
                  </a:cubicBezTo>
                  <a:cubicBezTo>
                    <a:pt x="19465" y="280744"/>
                    <a:pt x="0" y="233752"/>
                    <a:pt x="0" y="184752"/>
                  </a:cubicBezTo>
                  <a:lnTo>
                    <a:pt x="0" y="184752"/>
                  </a:lnTo>
                  <a:cubicBezTo>
                    <a:pt x="0" y="135753"/>
                    <a:pt x="19465" y="88760"/>
                    <a:pt x="54113" y="54113"/>
                  </a:cubicBezTo>
                  <a:cubicBezTo>
                    <a:pt x="88760" y="19465"/>
                    <a:pt x="135753" y="0"/>
                    <a:pt x="18475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3" id="123"/>
            <p:cNvSpPr txBox="true"/>
            <p:nvPr/>
          </p:nvSpPr>
          <p:spPr>
            <a:xfrm>
              <a:off x="0" y="-38100"/>
              <a:ext cx="424483" cy="407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There are always more services you can purchase </a:t>
              </a:r>
            </a:p>
          </p:txBody>
        </p:sp>
      </p:grpSp>
      <p:grpSp>
        <p:nvGrpSpPr>
          <p:cNvPr name="Group 124" id="124"/>
          <p:cNvGrpSpPr/>
          <p:nvPr/>
        </p:nvGrpSpPr>
        <p:grpSpPr>
          <a:xfrm rot="0">
            <a:off x="558160" y="8826270"/>
            <a:ext cx="1611710" cy="1358818"/>
            <a:chOff x="0" y="0"/>
            <a:chExt cx="424483" cy="357878"/>
          </a:xfrm>
        </p:grpSpPr>
        <p:sp>
          <p:nvSpPr>
            <p:cNvPr name="Freeform 125" id="125"/>
            <p:cNvSpPr/>
            <p:nvPr/>
          </p:nvSpPr>
          <p:spPr>
            <a:xfrm flipH="false" flipV="false" rot="0">
              <a:off x="0" y="0"/>
              <a:ext cx="424483" cy="357878"/>
            </a:xfrm>
            <a:custGeom>
              <a:avLst/>
              <a:gdLst/>
              <a:ahLst/>
              <a:cxnLst/>
              <a:rect r="r" b="b" t="t" l="l"/>
              <a:pathLst>
                <a:path h="357878" w="424483">
                  <a:moveTo>
                    <a:pt x="178939" y="0"/>
                  </a:moveTo>
                  <a:lnTo>
                    <a:pt x="245544" y="0"/>
                  </a:lnTo>
                  <a:cubicBezTo>
                    <a:pt x="293002" y="0"/>
                    <a:pt x="338516" y="18852"/>
                    <a:pt x="372073" y="52410"/>
                  </a:cubicBezTo>
                  <a:cubicBezTo>
                    <a:pt x="405631" y="85968"/>
                    <a:pt x="424483" y="131481"/>
                    <a:pt x="424483" y="178939"/>
                  </a:cubicBezTo>
                  <a:lnTo>
                    <a:pt x="424483" y="178939"/>
                  </a:lnTo>
                  <a:cubicBezTo>
                    <a:pt x="424483" y="277764"/>
                    <a:pt x="344370" y="357878"/>
                    <a:pt x="245544" y="357878"/>
                  </a:cubicBezTo>
                  <a:lnTo>
                    <a:pt x="178939" y="357878"/>
                  </a:lnTo>
                  <a:cubicBezTo>
                    <a:pt x="80114" y="357878"/>
                    <a:pt x="0" y="277764"/>
                    <a:pt x="0" y="178939"/>
                  </a:cubicBezTo>
                  <a:lnTo>
                    <a:pt x="0" y="178939"/>
                  </a:lnTo>
                  <a:cubicBezTo>
                    <a:pt x="0" y="80114"/>
                    <a:pt x="80114" y="0"/>
                    <a:pt x="178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6" id="126"/>
            <p:cNvSpPr txBox="true"/>
            <p:nvPr/>
          </p:nvSpPr>
          <p:spPr>
            <a:xfrm>
              <a:off x="0" y="-38100"/>
              <a:ext cx="424483" cy="395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Parents need to pay total deposit up front (no refunds)</a:t>
              </a:r>
            </a:p>
          </p:txBody>
        </p:sp>
      </p:grpSp>
      <p:grpSp>
        <p:nvGrpSpPr>
          <p:cNvPr name="Group 127" id="127"/>
          <p:cNvGrpSpPr/>
          <p:nvPr/>
        </p:nvGrpSpPr>
        <p:grpSpPr>
          <a:xfrm rot="0">
            <a:off x="9675095" y="7455772"/>
            <a:ext cx="1562893" cy="1370497"/>
            <a:chOff x="0" y="0"/>
            <a:chExt cx="411626" cy="360954"/>
          </a:xfrm>
        </p:grpSpPr>
        <p:sp>
          <p:nvSpPr>
            <p:cNvPr name="Freeform 128" id="128"/>
            <p:cNvSpPr/>
            <p:nvPr/>
          </p:nvSpPr>
          <p:spPr>
            <a:xfrm flipH="false" flipV="false" rot="0">
              <a:off x="0" y="0"/>
              <a:ext cx="411626" cy="360954"/>
            </a:xfrm>
            <a:custGeom>
              <a:avLst/>
              <a:gdLst/>
              <a:ahLst/>
              <a:cxnLst/>
              <a:rect r="r" b="b" t="t" l="l"/>
              <a:pathLst>
                <a:path h="360954" w="411626">
                  <a:moveTo>
                    <a:pt x="180477" y="0"/>
                  </a:moveTo>
                  <a:lnTo>
                    <a:pt x="231149" y="0"/>
                  </a:lnTo>
                  <a:cubicBezTo>
                    <a:pt x="330824" y="0"/>
                    <a:pt x="411626" y="80802"/>
                    <a:pt x="411626" y="180477"/>
                  </a:cubicBezTo>
                  <a:lnTo>
                    <a:pt x="411626" y="180477"/>
                  </a:lnTo>
                  <a:cubicBezTo>
                    <a:pt x="411626" y="280152"/>
                    <a:pt x="330824" y="360954"/>
                    <a:pt x="231149" y="360954"/>
                  </a:cubicBezTo>
                  <a:lnTo>
                    <a:pt x="180477" y="360954"/>
                  </a:lnTo>
                  <a:cubicBezTo>
                    <a:pt x="80802" y="360954"/>
                    <a:pt x="0" y="280152"/>
                    <a:pt x="0" y="180477"/>
                  </a:cubicBezTo>
                  <a:lnTo>
                    <a:pt x="0" y="180477"/>
                  </a:lnTo>
                  <a:cubicBezTo>
                    <a:pt x="0" y="80802"/>
                    <a:pt x="80802" y="0"/>
                    <a:pt x="180477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9" id="129"/>
            <p:cNvSpPr txBox="true"/>
            <p:nvPr/>
          </p:nvSpPr>
          <p:spPr>
            <a:xfrm>
              <a:off x="0" y="-38100"/>
              <a:ext cx="411626" cy="399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Because one family/person cannot change the system, you can only join in and “play the game”</a:t>
              </a:r>
            </a:p>
          </p:txBody>
        </p:sp>
      </p:grpSp>
      <p:grpSp>
        <p:nvGrpSpPr>
          <p:cNvPr name="Group 130" id="130"/>
          <p:cNvGrpSpPr/>
          <p:nvPr/>
        </p:nvGrpSpPr>
        <p:grpSpPr>
          <a:xfrm rot="0">
            <a:off x="16366115" y="3388499"/>
            <a:ext cx="1743868" cy="1337684"/>
            <a:chOff x="0" y="0"/>
            <a:chExt cx="459290" cy="352312"/>
          </a:xfrm>
        </p:grpSpPr>
        <p:sp>
          <p:nvSpPr>
            <p:cNvPr name="Freeform 131" id="131"/>
            <p:cNvSpPr/>
            <p:nvPr/>
          </p:nvSpPr>
          <p:spPr>
            <a:xfrm flipH="false" flipV="false" rot="0">
              <a:off x="0" y="0"/>
              <a:ext cx="459290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90">
                  <a:moveTo>
                    <a:pt x="176156" y="0"/>
                  </a:moveTo>
                  <a:lnTo>
                    <a:pt x="283135" y="0"/>
                  </a:lnTo>
                  <a:cubicBezTo>
                    <a:pt x="380423" y="0"/>
                    <a:pt x="459290" y="78868"/>
                    <a:pt x="459290" y="176156"/>
                  </a:cubicBezTo>
                  <a:lnTo>
                    <a:pt x="459290" y="176156"/>
                  </a:lnTo>
                  <a:cubicBezTo>
                    <a:pt x="459290" y="273444"/>
                    <a:pt x="380423" y="352312"/>
                    <a:pt x="283135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2" id="132"/>
            <p:cNvSpPr txBox="true"/>
            <p:nvPr/>
          </p:nvSpPr>
          <p:spPr>
            <a:xfrm>
              <a:off x="0" y="-38100"/>
              <a:ext cx="459290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"/>
                  <a:ea typeface="Childos Arabic"/>
                  <a:cs typeface="Childos Arabic"/>
                  <a:sym typeface="Childos Arabic"/>
                </a:rPr>
                <a:t>Hard for children to show/develop their true passions </a:t>
              </a:r>
            </a:p>
          </p:txBody>
        </p:sp>
      </p:grpSp>
      <p:grpSp>
        <p:nvGrpSpPr>
          <p:cNvPr name="Group 133" id="133"/>
          <p:cNvGrpSpPr/>
          <p:nvPr/>
        </p:nvGrpSpPr>
        <p:grpSpPr>
          <a:xfrm rot="0">
            <a:off x="11774948" y="3542604"/>
            <a:ext cx="1753947" cy="1183579"/>
            <a:chOff x="0" y="0"/>
            <a:chExt cx="461945" cy="311725"/>
          </a:xfrm>
        </p:grpSpPr>
        <p:sp>
          <p:nvSpPr>
            <p:cNvPr name="Freeform 134" id="134"/>
            <p:cNvSpPr/>
            <p:nvPr/>
          </p:nvSpPr>
          <p:spPr>
            <a:xfrm flipH="false" flipV="false" rot="0">
              <a:off x="0" y="0"/>
              <a:ext cx="461945" cy="311725"/>
            </a:xfrm>
            <a:custGeom>
              <a:avLst/>
              <a:gdLst/>
              <a:ahLst/>
              <a:cxnLst/>
              <a:rect r="r" b="b" t="t" l="l"/>
              <a:pathLst>
                <a:path h="311725" w="461945">
                  <a:moveTo>
                    <a:pt x="155862" y="0"/>
                  </a:moveTo>
                  <a:lnTo>
                    <a:pt x="306083" y="0"/>
                  </a:lnTo>
                  <a:cubicBezTo>
                    <a:pt x="347420" y="0"/>
                    <a:pt x="387064" y="16421"/>
                    <a:pt x="416294" y="45651"/>
                  </a:cubicBezTo>
                  <a:cubicBezTo>
                    <a:pt x="445524" y="74881"/>
                    <a:pt x="461945" y="114525"/>
                    <a:pt x="461945" y="155862"/>
                  </a:cubicBezTo>
                  <a:lnTo>
                    <a:pt x="461945" y="155862"/>
                  </a:lnTo>
                  <a:cubicBezTo>
                    <a:pt x="461945" y="197199"/>
                    <a:pt x="445524" y="236844"/>
                    <a:pt x="416294" y="266074"/>
                  </a:cubicBezTo>
                  <a:cubicBezTo>
                    <a:pt x="387064" y="295303"/>
                    <a:pt x="347420" y="311725"/>
                    <a:pt x="306083" y="311725"/>
                  </a:cubicBezTo>
                  <a:lnTo>
                    <a:pt x="155862" y="311725"/>
                  </a:lnTo>
                  <a:cubicBezTo>
                    <a:pt x="114525" y="311725"/>
                    <a:pt x="74881" y="295303"/>
                    <a:pt x="45651" y="266074"/>
                  </a:cubicBezTo>
                  <a:cubicBezTo>
                    <a:pt x="16421" y="236844"/>
                    <a:pt x="0" y="197199"/>
                    <a:pt x="0" y="155862"/>
                  </a:cubicBezTo>
                  <a:lnTo>
                    <a:pt x="0" y="155862"/>
                  </a:lnTo>
                  <a:cubicBezTo>
                    <a:pt x="0" y="114525"/>
                    <a:pt x="16421" y="74881"/>
                    <a:pt x="45651" y="45651"/>
                  </a:cubicBezTo>
                  <a:cubicBezTo>
                    <a:pt x="74881" y="16421"/>
                    <a:pt x="114525" y="0"/>
                    <a:pt x="15586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5" id="135"/>
            <p:cNvSpPr txBox="true"/>
            <p:nvPr/>
          </p:nvSpPr>
          <p:spPr>
            <a:xfrm>
              <a:off x="0" y="-38100"/>
              <a:ext cx="461945" cy="349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Overwhelmed in the face of many consulting firms </a:t>
              </a:r>
            </a:p>
          </p:txBody>
        </p:sp>
      </p:grpSp>
      <p:grpSp>
        <p:nvGrpSpPr>
          <p:cNvPr name="Group 136" id="136"/>
          <p:cNvGrpSpPr/>
          <p:nvPr/>
        </p:nvGrpSpPr>
        <p:grpSpPr>
          <a:xfrm rot="0">
            <a:off x="14013173" y="3358447"/>
            <a:ext cx="1767914" cy="1516975"/>
            <a:chOff x="0" y="0"/>
            <a:chExt cx="465623" cy="399532"/>
          </a:xfrm>
        </p:grpSpPr>
        <p:sp>
          <p:nvSpPr>
            <p:cNvPr name="Freeform 137" id="137"/>
            <p:cNvSpPr/>
            <p:nvPr/>
          </p:nvSpPr>
          <p:spPr>
            <a:xfrm flipH="false" flipV="false" rot="0">
              <a:off x="0" y="0"/>
              <a:ext cx="465623" cy="399532"/>
            </a:xfrm>
            <a:custGeom>
              <a:avLst/>
              <a:gdLst/>
              <a:ahLst/>
              <a:cxnLst/>
              <a:rect r="r" b="b" t="t" l="l"/>
              <a:pathLst>
                <a:path h="399532" w="465623">
                  <a:moveTo>
                    <a:pt x="199766" y="0"/>
                  </a:moveTo>
                  <a:lnTo>
                    <a:pt x="265857" y="0"/>
                  </a:lnTo>
                  <a:cubicBezTo>
                    <a:pt x="376185" y="0"/>
                    <a:pt x="465623" y="89438"/>
                    <a:pt x="465623" y="199766"/>
                  </a:cubicBezTo>
                  <a:lnTo>
                    <a:pt x="465623" y="199766"/>
                  </a:lnTo>
                  <a:cubicBezTo>
                    <a:pt x="465623" y="252748"/>
                    <a:pt x="444577" y="303559"/>
                    <a:pt x="407113" y="341022"/>
                  </a:cubicBezTo>
                  <a:cubicBezTo>
                    <a:pt x="369650" y="378486"/>
                    <a:pt x="318838" y="399532"/>
                    <a:pt x="265857" y="399532"/>
                  </a:cubicBezTo>
                  <a:lnTo>
                    <a:pt x="199766" y="399532"/>
                  </a:lnTo>
                  <a:cubicBezTo>
                    <a:pt x="146785" y="399532"/>
                    <a:pt x="95974" y="378486"/>
                    <a:pt x="58510" y="341022"/>
                  </a:cubicBezTo>
                  <a:cubicBezTo>
                    <a:pt x="21047" y="303559"/>
                    <a:pt x="0" y="252748"/>
                    <a:pt x="0" y="199766"/>
                  </a:cubicBezTo>
                  <a:lnTo>
                    <a:pt x="0" y="199766"/>
                  </a:lnTo>
                  <a:cubicBezTo>
                    <a:pt x="0" y="146785"/>
                    <a:pt x="21047" y="95974"/>
                    <a:pt x="58510" y="58510"/>
                  </a:cubicBezTo>
                  <a:cubicBezTo>
                    <a:pt x="95974" y="21047"/>
                    <a:pt x="146785" y="0"/>
                    <a:pt x="199766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8" id="138"/>
            <p:cNvSpPr txBox="true"/>
            <p:nvPr/>
          </p:nvSpPr>
          <p:spPr>
            <a:xfrm>
              <a:off x="0" y="-38100"/>
              <a:ext cx="465623" cy="437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Students faced less stress before Covid</a:t>
              </a:r>
            </a:p>
          </p:txBody>
        </p:sp>
      </p:grpSp>
      <p:grpSp>
        <p:nvGrpSpPr>
          <p:cNvPr name="Group 139" id="139"/>
          <p:cNvGrpSpPr/>
          <p:nvPr/>
        </p:nvGrpSpPr>
        <p:grpSpPr>
          <a:xfrm rot="0">
            <a:off x="4511945" y="8744934"/>
            <a:ext cx="1611710" cy="1358818"/>
            <a:chOff x="0" y="0"/>
            <a:chExt cx="424483" cy="357878"/>
          </a:xfrm>
        </p:grpSpPr>
        <p:sp>
          <p:nvSpPr>
            <p:cNvPr name="Freeform 140" id="140"/>
            <p:cNvSpPr/>
            <p:nvPr/>
          </p:nvSpPr>
          <p:spPr>
            <a:xfrm flipH="false" flipV="false" rot="0">
              <a:off x="0" y="0"/>
              <a:ext cx="424483" cy="357878"/>
            </a:xfrm>
            <a:custGeom>
              <a:avLst/>
              <a:gdLst/>
              <a:ahLst/>
              <a:cxnLst/>
              <a:rect r="r" b="b" t="t" l="l"/>
              <a:pathLst>
                <a:path h="357878" w="424483">
                  <a:moveTo>
                    <a:pt x="178939" y="0"/>
                  </a:moveTo>
                  <a:lnTo>
                    <a:pt x="245544" y="0"/>
                  </a:lnTo>
                  <a:cubicBezTo>
                    <a:pt x="293002" y="0"/>
                    <a:pt x="338516" y="18852"/>
                    <a:pt x="372073" y="52410"/>
                  </a:cubicBezTo>
                  <a:cubicBezTo>
                    <a:pt x="405631" y="85968"/>
                    <a:pt x="424483" y="131481"/>
                    <a:pt x="424483" y="178939"/>
                  </a:cubicBezTo>
                  <a:lnTo>
                    <a:pt x="424483" y="178939"/>
                  </a:lnTo>
                  <a:cubicBezTo>
                    <a:pt x="424483" y="277764"/>
                    <a:pt x="344370" y="357878"/>
                    <a:pt x="245544" y="357878"/>
                  </a:cubicBezTo>
                  <a:lnTo>
                    <a:pt x="178939" y="357878"/>
                  </a:lnTo>
                  <a:cubicBezTo>
                    <a:pt x="80114" y="357878"/>
                    <a:pt x="0" y="277764"/>
                    <a:pt x="0" y="178939"/>
                  </a:cubicBezTo>
                  <a:lnTo>
                    <a:pt x="0" y="178939"/>
                  </a:lnTo>
                  <a:cubicBezTo>
                    <a:pt x="0" y="80114"/>
                    <a:pt x="80114" y="0"/>
                    <a:pt x="178939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41" id="141"/>
            <p:cNvSpPr txBox="true"/>
            <p:nvPr/>
          </p:nvSpPr>
          <p:spPr>
            <a:xfrm>
              <a:off x="0" y="-38100"/>
              <a:ext cx="424483" cy="395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Parents need to pay total deposit up front (no refunds)</a:t>
              </a:r>
            </a:p>
          </p:txBody>
        </p:sp>
      </p:grpSp>
      <p:grpSp>
        <p:nvGrpSpPr>
          <p:cNvPr name="Group 142" id="142"/>
          <p:cNvGrpSpPr/>
          <p:nvPr/>
        </p:nvGrpSpPr>
        <p:grpSpPr>
          <a:xfrm rot="0">
            <a:off x="9675095" y="8896743"/>
            <a:ext cx="1743712" cy="1337684"/>
            <a:chOff x="0" y="0"/>
            <a:chExt cx="459249" cy="352312"/>
          </a:xfrm>
        </p:grpSpPr>
        <p:sp>
          <p:nvSpPr>
            <p:cNvPr name="Freeform 143" id="143"/>
            <p:cNvSpPr/>
            <p:nvPr/>
          </p:nvSpPr>
          <p:spPr>
            <a:xfrm flipH="false" flipV="false" rot="0">
              <a:off x="0" y="0"/>
              <a:ext cx="459249" cy="352312"/>
            </a:xfrm>
            <a:custGeom>
              <a:avLst/>
              <a:gdLst/>
              <a:ahLst/>
              <a:cxnLst/>
              <a:rect r="r" b="b" t="t" l="l"/>
              <a:pathLst>
                <a:path h="352312" w="459249">
                  <a:moveTo>
                    <a:pt x="176156" y="0"/>
                  </a:moveTo>
                  <a:lnTo>
                    <a:pt x="283093" y="0"/>
                  </a:lnTo>
                  <a:cubicBezTo>
                    <a:pt x="380381" y="0"/>
                    <a:pt x="459249" y="78868"/>
                    <a:pt x="459249" y="176156"/>
                  </a:cubicBezTo>
                  <a:lnTo>
                    <a:pt x="459249" y="176156"/>
                  </a:lnTo>
                  <a:cubicBezTo>
                    <a:pt x="459249" y="273444"/>
                    <a:pt x="380381" y="352312"/>
                    <a:pt x="283093" y="352312"/>
                  </a:cubicBezTo>
                  <a:lnTo>
                    <a:pt x="176156" y="352312"/>
                  </a:lnTo>
                  <a:cubicBezTo>
                    <a:pt x="78868" y="352312"/>
                    <a:pt x="0" y="273444"/>
                    <a:pt x="0" y="176156"/>
                  </a:cubicBezTo>
                  <a:lnTo>
                    <a:pt x="0" y="176156"/>
                  </a:lnTo>
                  <a:cubicBezTo>
                    <a:pt x="0" y="78868"/>
                    <a:pt x="78868" y="0"/>
                    <a:pt x="176156" y="0"/>
                  </a:cubicBezTo>
                  <a:close/>
                </a:path>
              </a:pathLst>
            </a:custGeom>
            <a:solidFill>
              <a:srgbClr val="C96E52"/>
            </a:solidFill>
          </p:spPr>
        </p:sp>
        <p:sp>
          <p:nvSpPr>
            <p:cNvPr name="TextBox 144" id="144"/>
            <p:cNvSpPr txBox="true"/>
            <p:nvPr/>
          </p:nvSpPr>
          <p:spPr>
            <a:xfrm>
              <a:off x="0" y="-38100"/>
              <a:ext cx="459249" cy="39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The college admissions process can be just as stressful on the parents</a:t>
              </a:r>
            </a:p>
          </p:txBody>
        </p:sp>
      </p:grpSp>
      <p:grpSp>
        <p:nvGrpSpPr>
          <p:cNvPr name="Group 145" id="145"/>
          <p:cNvGrpSpPr/>
          <p:nvPr/>
        </p:nvGrpSpPr>
        <p:grpSpPr>
          <a:xfrm rot="0">
            <a:off x="501566" y="2032020"/>
            <a:ext cx="1611710" cy="1168099"/>
            <a:chOff x="0" y="0"/>
            <a:chExt cx="424483" cy="307647"/>
          </a:xfrm>
        </p:grpSpPr>
        <p:sp>
          <p:nvSpPr>
            <p:cNvPr name="Freeform 146" id="146"/>
            <p:cNvSpPr/>
            <p:nvPr/>
          </p:nvSpPr>
          <p:spPr>
            <a:xfrm flipH="false" flipV="false" rot="0">
              <a:off x="0" y="0"/>
              <a:ext cx="424483" cy="307647"/>
            </a:xfrm>
            <a:custGeom>
              <a:avLst/>
              <a:gdLst/>
              <a:ahLst/>
              <a:cxnLst/>
              <a:rect r="r" b="b" t="t" l="l"/>
              <a:pathLst>
                <a:path h="307647" w="424483">
                  <a:moveTo>
                    <a:pt x="153824" y="0"/>
                  </a:moveTo>
                  <a:lnTo>
                    <a:pt x="270660" y="0"/>
                  </a:lnTo>
                  <a:cubicBezTo>
                    <a:pt x="311456" y="0"/>
                    <a:pt x="350582" y="16206"/>
                    <a:pt x="379429" y="45054"/>
                  </a:cubicBezTo>
                  <a:cubicBezTo>
                    <a:pt x="408277" y="73901"/>
                    <a:pt x="424483" y="113027"/>
                    <a:pt x="424483" y="153824"/>
                  </a:cubicBezTo>
                  <a:lnTo>
                    <a:pt x="424483" y="153824"/>
                  </a:lnTo>
                  <a:cubicBezTo>
                    <a:pt x="424483" y="194620"/>
                    <a:pt x="408277" y="233746"/>
                    <a:pt x="379429" y="262593"/>
                  </a:cubicBezTo>
                  <a:cubicBezTo>
                    <a:pt x="350582" y="291441"/>
                    <a:pt x="311456" y="307647"/>
                    <a:pt x="270660" y="307647"/>
                  </a:cubicBezTo>
                  <a:lnTo>
                    <a:pt x="153824" y="307647"/>
                  </a:lnTo>
                  <a:cubicBezTo>
                    <a:pt x="113027" y="307647"/>
                    <a:pt x="73901" y="291441"/>
                    <a:pt x="45054" y="262593"/>
                  </a:cubicBezTo>
                  <a:cubicBezTo>
                    <a:pt x="16206" y="233746"/>
                    <a:pt x="0" y="194620"/>
                    <a:pt x="0" y="153824"/>
                  </a:cubicBezTo>
                  <a:lnTo>
                    <a:pt x="0" y="153824"/>
                  </a:lnTo>
                  <a:cubicBezTo>
                    <a:pt x="0" y="113027"/>
                    <a:pt x="16206" y="73901"/>
                    <a:pt x="45054" y="45054"/>
                  </a:cubicBezTo>
                  <a:cubicBezTo>
                    <a:pt x="73901" y="16206"/>
                    <a:pt x="113027" y="0"/>
                    <a:pt x="153824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47" id="147"/>
            <p:cNvSpPr txBox="true"/>
            <p:nvPr/>
          </p:nvSpPr>
          <p:spPr>
            <a:xfrm>
              <a:off x="0" y="-38100"/>
              <a:ext cx="424483" cy="345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hildos Arabic Light"/>
                  <a:ea typeface="Childos Arabic Light"/>
                  <a:cs typeface="Childos Arabic Light"/>
                  <a:sym typeface="Childos Arabic Light"/>
                </a:rPr>
                <a:t>counselors come in all different forms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6002" y="-387378"/>
            <a:ext cx="20780004" cy="11061757"/>
            <a:chOff x="0" y="0"/>
            <a:chExt cx="27706672" cy="14749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322997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645993" y="0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2"/>
                  </a:lnTo>
                  <a:lnTo>
                    <a:pt x="0" y="7305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0800000">
              <a:off x="18645993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9322997" y="7443836"/>
              <a:ext cx="9060679" cy="7305172"/>
            </a:xfrm>
            <a:custGeom>
              <a:avLst/>
              <a:gdLst/>
              <a:ahLst/>
              <a:cxnLst/>
              <a:rect r="r" b="b" t="t" l="l"/>
              <a:pathLst>
                <a:path h="7305172" w="9060679">
                  <a:moveTo>
                    <a:pt x="0" y="0"/>
                  </a:moveTo>
                  <a:lnTo>
                    <a:pt x="9060679" y="0"/>
                  </a:lnTo>
                  <a:lnTo>
                    <a:pt x="9060679" y="7305173"/>
                  </a:lnTo>
                  <a:lnTo>
                    <a:pt x="0" y="7305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452495" y="-469348"/>
            <a:ext cx="19192990" cy="3554168"/>
            <a:chOff x="0" y="0"/>
            <a:chExt cx="4660506" cy="8630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16510"/>
              <a:ext cx="4637646" cy="835095"/>
            </a:xfrm>
            <a:custGeom>
              <a:avLst/>
              <a:gdLst/>
              <a:ahLst/>
              <a:cxnLst/>
              <a:rect r="r" b="b" t="t" l="l"/>
              <a:pathLst>
                <a:path h="835095" w="4637646">
                  <a:moveTo>
                    <a:pt x="4637646" y="835095"/>
                  </a:moveTo>
                  <a:lnTo>
                    <a:pt x="0" y="827475"/>
                  </a:lnTo>
                  <a:lnTo>
                    <a:pt x="0" y="302860"/>
                  </a:lnTo>
                  <a:lnTo>
                    <a:pt x="17780" y="19050"/>
                  </a:lnTo>
                  <a:lnTo>
                    <a:pt x="2310582" y="0"/>
                  </a:lnTo>
                  <a:lnTo>
                    <a:pt x="4618596" y="5080"/>
                  </a:lnTo>
                  <a:close/>
                </a:path>
              </a:pathLst>
            </a:custGeom>
            <a:solidFill>
              <a:srgbClr val="FCCE5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3810" y="0"/>
              <a:ext cx="4666856" cy="861765"/>
            </a:xfrm>
            <a:custGeom>
              <a:avLst/>
              <a:gdLst/>
              <a:ahLst/>
              <a:cxnLst/>
              <a:rect r="r" b="b" t="t" l="l"/>
              <a:pathLst>
                <a:path h="861765" w="4666856">
                  <a:moveTo>
                    <a:pt x="4632566" y="21590"/>
                  </a:moveTo>
                  <a:cubicBezTo>
                    <a:pt x="4633836" y="34290"/>
                    <a:pt x="4633836" y="44450"/>
                    <a:pt x="4635106" y="54610"/>
                  </a:cubicBezTo>
                  <a:cubicBezTo>
                    <a:pt x="4637646" y="75725"/>
                    <a:pt x="4638916" y="92204"/>
                    <a:pt x="4641456" y="108094"/>
                  </a:cubicBezTo>
                  <a:cubicBezTo>
                    <a:pt x="4641456" y="131046"/>
                    <a:pt x="4654156" y="583612"/>
                    <a:pt x="4660506" y="606564"/>
                  </a:cubicBezTo>
                  <a:cubicBezTo>
                    <a:pt x="4666856" y="641286"/>
                    <a:pt x="4663046" y="676597"/>
                    <a:pt x="4663046" y="711319"/>
                  </a:cubicBezTo>
                  <a:cubicBezTo>
                    <a:pt x="4663046" y="741922"/>
                    <a:pt x="4664316" y="770170"/>
                    <a:pt x="4665586" y="800805"/>
                  </a:cubicBezTo>
                  <a:cubicBezTo>
                    <a:pt x="4665586" y="822395"/>
                    <a:pt x="4665586" y="836365"/>
                    <a:pt x="4665586" y="860495"/>
                  </a:cubicBezTo>
                  <a:cubicBezTo>
                    <a:pt x="4642726" y="860495"/>
                    <a:pt x="4622406" y="861765"/>
                    <a:pt x="4592510" y="860495"/>
                  </a:cubicBezTo>
                  <a:cubicBezTo>
                    <a:pt x="4357769" y="855415"/>
                    <a:pt x="4119417" y="861765"/>
                    <a:pt x="3884676" y="856685"/>
                  </a:cubicBezTo>
                  <a:cubicBezTo>
                    <a:pt x="3743831" y="852875"/>
                    <a:pt x="3606598" y="855415"/>
                    <a:pt x="3465754" y="852875"/>
                  </a:cubicBezTo>
                  <a:cubicBezTo>
                    <a:pt x="3400748" y="851605"/>
                    <a:pt x="3335743" y="850335"/>
                    <a:pt x="3270738" y="849065"/>
                  </a:cubicBezTo>
                  <a:cubicBezTo>
                    <a:pt x="3231013" y="849065"/>
                    <a:pt x="3194899" y="850335"/>
                    <a:pt x="3155173" y="850335"/>
                  </a:cubicBezTo>
                  <a:cubicBezTo>
                    <a:pt x="3054054" y="849065"/>
                    <a:pt x="2775977" y="850335"/>
                    <a:pt x="2674858" y="849065"/>
                  </a:cubicBezTo>
                  <a:cubicBezTo>
                    <a:pt x="2602630" y="847795"/>
                    <a:pt x="1158071" y="856685"/>
                    <a:pt x="1085843" y="855415"/>
                  </a:cubicBezTo>
                  <a:cubicBezTo>
                    <a:pt x="1067786" y="855415"/>
                    <a:pt x="1046118" y="856685"/>
                    <a:pt x="1028060" y="856685"/>
                  </a:cubicBezTo>
                  <a:cubicBezTo>
                    <a:pt x="984724" y="856685"/>
                    <a:pt x="944998" y="857955"/>
                    <a:pt x="901662" y="857955"/>
                  </a:cubicBezTo>
                  <a:cubicBezTo>
                    <a:pt x="793320" y="857955"/>
                    <a:pt x="688589" y="856685"/>
                    <a:pt x="580247" y="855415"/>
                  </a:cubicBezTo>
                  <a:cubicBezTo>
                    <a:pt x="515242" y="854145"/>
                    <a:pt x="450237" y="852875"/>
                    <a:pt x="388843" y="851605"/>
                  </a:cubicBezTo>
                  <a:cubicBezTo>
                    <a:pt x="273278" y="850335"/>
                    <a:pt x="157714" y="849065"/>
                    <a:pt x="48260" y="849065"/>
                  </a:cubicBezTo>
                  <a:cubicBezTo>
                    <a:pt x="38100" y="849065"/>
                    <a:pt x="29210" y="849065"/>
                    <a:pt x="19050" y="847795"/>
                  </a:cubicBezTo>
                  <a:cubicBezTo>
                    <a:pt x="10160" y="846525"/>
                    <a:pt x="5080" y="840175"/>
                    <a:pt x="7620" y="831285"/>
                  </a:cubicBezTo>
                  <a:cubicBezTo>
                    <a:pt x="16510" y="799596"/>
                    <a:pt x="12700" y="784883"/>
                    <a:pt x="11430" y="769582"/>
                  </a:cubicBezTo>
                  <a:cubicBezTo>
                    <a:pt x="10160" y="738391"/>
                    <a:pt x="6350" y="707788"/>
                    <a:pt x="7620" y="676597"/>
                  </a:cubicBezTo>
                  <a:cubicBezTo>
                    <a:pt x="5080" y="637755"/>
                    <a:pt x="0" y="156940"/>
                    <a:pt x="7620" y="117510"/>
                  </a:cubicBezTo>
                  <a:cubicBezTo>
                    <a:pt x="8890" y="109859"/>
                    <a:pt x="7620" y="101620"/>
                    <a:pt x="8890" y="93969"/>
                  </a:cubicBezTo>
                  <a:cubicBezTo>
                    <a:pt x="10160" y="81610"/>
                    <a:pt x="12700" y="68075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7429" y="30480"/>
                    <a:pt x="125211" y="29210"/>
                  </a:cubicBezTo>
                  <a:cubicBezTo>
                    <a:pt x="222719" y="25400"/>
                    <a:pt x="320227" y="22860"/>
                    <a:pt x="421346" y="20320"/>
                  </a:cubicBezTo>
                  <a:cubicBezTo>
                    <a:pt x="489962" y="17780"/>
                    <a:pt x="558579" y="16510"/>
                    <a:pt x="623584" y="13970"/>
                  </a:cubicBezTo>
                  <a:cubicBezTo>
                    <a:pt x="688589" y="11430"/>
                    <a:pt x="757206" y="8890"/>
                    <a:pt x="822211" y="8890"/>
                  </a:cubicBezTo>
                  <a:cubicBezTo>
                    <a:pt x="894439" y="7620"/>
                    <a:pt x="966667" y="10160"/>
                    <a:pt x="1038895" y="8890"/>
                  </a:cubicBezTo>
                  <a:cubicBezTo>
                    <a:pt x="1129180" y="8890"/>
                    <a:pt x="2765143" y="6350"/>
                    <a:pt x="2855428" y="5080"/>
                  </a:cubicBezTo>
                  <a:cubicBezTo>
                    <a:pt x="2942101" y="3810"/>
                    <a:pt x="3028775" y="2540"/>
                    <a:pt x="3119060" y="2540"/>
                  </a:cubicBezTo>
                  <a:cubicBezTo>
                    <a:pt x="3267127" y="1270"/>
                    <a:pt x="3411583" y="0"/>
                    <a:pt x="3559650" y="0"/>
                  </a:cubicBezTo>
                  <a:cubicBezTo>
                    <a:pt x="3621044" y="0"/>
                    <a:pt x="3686049" y="2540"/>
                    <a:pt x="3747443" y="2540"/>
                  </a:cubicBezTo>
                  <a:cubicBezTo>
                    <a:pt x="3917178" y="3810"/>
                    <a:pt x="4090525" y="5080"/>
                    <a:pt x="4260261" y="7620"/>
                  </a:cubicBezTo>
                  <a:cubicBezTo>
                    <a:pt x="4350546" y="8890"/>
                    <a:pt x="4440831" y="12700"/>
                    <a:pt x="4531116" y="16510"/>
                  </a:cubicBezTo>
                  <a:cubicBezTo>
                    <a:pt x="4552784" y="16510"/>
                    <a:pt x="4574453" y="16510"/>
                    <a:pt x="4592510" y="16510"/>
                  </a:cubicBezTo>
                  <a:cubicBezTo>
                    <a:pt x="4613516" y="17780"/>
                    <a:pt x="4622406" y="20320"/>
                    <a:pt x="4632566" y="21590"/>
                  </a:cubicBezTo>
                  <a:close/>
                  <a:moveTo>
                    <a:pt x="4642726" y="843985"/>
                  </a:moveTo>
                  <a:cubicBezTo>
                    <a:pt x="4643996" y="827475"/>
                    <a:pt x="4645266" y="814775"/>
                    <a:pt x="4645266" y="802075"/>
                  </a:cubicBezTo>
                  <a:cubicBezTo>
                    <a:pt x="4643996" y="767228"/>
                    <a:pt x="4642726" y="736037"/>
                    <a:pt x="4642726" y="702492"/>
                  </a:cubicBezTo>
                  <a:cubicBezTo>
                    <a:pt x="4642726" y="687190"/>
                    <a:pt x="4645266" y="671889"/>
                    <a:pt x="4643996" y="656588"/>
                  </a:cubicBezTo>
                  <a:cubicBezTo>
                    <a:pt x="4643996" y="642463"/>
                    <a:pt x="4642726" y="627750"/>
                    <a:pt x="4641456" y="613626"/>
                  </a:cubicBezTo>
                  <a:cubicBezTo>
                    <a:pt x="4636376" y="591851"/>
                    <a:pt x="4624946" y="141050"/>
                    <a:pt x="4624946" y="119275"/>
                  </a:cubicBezTo>
                  <a:cubicBezTo>
                    <a:pt x="4622406" y="101031"/>
                    <a:pt x="4619866" y="82199"/>
                    <a:pt x="4617326" y="63500"/>
                  </a:cubicBezTo>
                  <a:cubicBezTo>
                    <a:pt x="4616056" y="44450"/>
                    <a:pt x="4614786" y="43180"/>
                    <a:pt x="4581676" y="41910"/>
                  </a:cubicBezTo>
                  <a:cubicBezTo>
                    <a:pt x="4570841" y="41910"/>
                    <a:pt x="4563619" y="41910"/>
                    <a:pt x="4552784" y="40640"/>
                  </a:cubicBezTo>
                  <a:cubicBezTo>
                    <a:pt x="4462500" y="36830"/>
                    <a:pt x="4368603" y="31750"/>
                    <a:pt x="4278318" y="30480"/>
                  </a:cubicBezTo>
                  <a:cubicBezTo>
                    <a:pt x="4058023" y="26670"/>
                    <a:pt x="3834117" y="25400"/>
                    <a:pt x="3613821" y="22860"/>
                  </a:cubicBezTo>
                  <a:cubicBezTo>
                    <a:pt x="3581319" y="22860"/>
                    <a:pt x="3545205" y="22860"/>
                    <a:pt x="3512702" y="22860"/>
                  </a:cubicBezTo>
                  <a:cubicBezTo>
                    <a:pt x="3458531" y="22860"/>
                    <a:pt x="3404360" y="22860"/>
                    <a:pt x="3353800" y="22860"/>
                  </a:cubicBezTo>
                  <a:cubicBezTo>
                    <a:pt x="3238236" y="22860"/>
                    <a:pt x="3122671" y="22860"/>
                    <a:pt x="3010718" y="24130"/>
                  </a:cubicBezTo>
                  <a:cubicBezTo>
                    <a:pt x="2913210" y="25400"/>
                    <a:pt x="1270024" y="29210"/>
                    <a:pt x="1172516" y="29210"/>
                  </a:cubicBezTo>
                  <a:cubicBezTo>
                    <a:pt x="1013615" y="29210"/>
                    <a:pt x="854713" y="26670"/>
                    <a:pt x="695812" y="33020"/>
                  </a:cubicBezTo>
                  <a:cubicBezTo>
                    <a:pt x="612750" y="36830"/>
                    <a:pt x="533299" y="36830"/>
                    <a:pt x="453848" y="38100"/>
                  </a:cubicBezTo>
                  <a:cubicBezTo>
                    <a:pt x="316615" y="41910"/>
                    <a:pt x="179382" y="45720"/>
                    <a:pt x="49530" y="50800"/>
                  </a:cubicBezTo>
                  <a:cubicBezTo>
                    <a:pt x="36830" y="50800"/>
                    <a:pt x="34290" y="53340"/>
                    <a:pt x="33020" y="66309"/>
                  </a:cubicBezTo>
                  <a:cubicBezTo>
                    <a:pt x="31750" y="76902"/>
                    <a:pt x="31750" y="87496"/>
                    <a:pt x="30480" y="98089"/>
                  </a:cubicBezTo>
                  <a:cubicBezTo>
                    <a:pt x="29210" y="115744"/>
                    <a:pt x="26670" y="132811"/>
                    <a:pt x="25400" y="150466"/>
                  </a:cubicBezTo>
                  <a:cubicBezTo>
                    <a:pt x="20320" y="169299"/>
                    <a:pt x="26670" y="629516"/>
                    <a:pt x="29210" y="648348"/>
                  </a:cubicBezTo>
                  <a:cubicBezTo>
                    <a:pt x="29210" y="668358"/>
                    <a:pt x="29210" y="688956"/>
                    <a:pt x="30480" y="708965"/>
                  </a:cubicBezTo>
                  <a:cubicBezTo>
                    <a:pt x="30480" y="723678"/>
                    <a:pt x="33020" y="738391"/>
                    <a:pt x="33020" y="753104"/>
                  </a:cubicBezTo>
                  <a:cubicBezTo>
                    <a:pt x="33020" y="768994"/>
                    <a:pt x="33020" y="784883"/>
                    <a:pt x="31750" y="802075"/>
                  </a:cubicBezTo>
                  <a:cubicBezTo>
                    <a:pt x="31750" y="805885"/>
                    <a:pt x="31750" y="808425"/>
                    <a:pt x="31750" y="812235"/>
                  </a:cubicBezTo>
                  <a:cubicBezTo>
                    <a:pt x="31750" y="822395"/>
                    <a:pt x="35560" y="826205"/>
                    <a:pt x="44450" y="826205"/>
                  </a:cubicBezTo>
                  <a:cubicBezTo>
                    <a:pt x="74652" y="826205"/>
                    <a:pt x="125211" y="827475"/>
                    <a:pt x="172159" y="827475"/>
                  </a:cubicBezTo>
                  <a:cubicBezTo>
                    <a:pt x="240776" y="827475"/>
                    <a:pt x="313004" y="824935"/>
                    <a:pt x="381620" y="827475"/>
                  </a:cubicBezTo>
                  <a:cubicBezTo>
                    <a:pt x="493574" y="831285"/>
                    <a:pt x="605527" y="833825"/>
                    <a:pt x="717480" y="832555"/>
                  </a:cubicBezTo>
                  <a:cubicBezTo>
                    <a:pt x="789708" y="831285"/>
                    <a:pt x="858325" y="833825"/>
                    <a:pt x="930553" y="833825"/>
                  </a:cubicBezTo>
                  <a:cubicBezTo>
                    <a:pt x="1035283" y="833825"/>
                    <a:pt x="1140014" y="832555"/>
                    <a:pt x="1244744" y="833825"/>
                  </a:cubicBezTo>
                  <a:cubicBezTo>
                    <a:pt x="1400034" y="835095"/>
                    <a:pt x="3104614" y="824935"/>
                    <a:pt x="3263516" y="827475"/>
                  </a:cubicBezTo>
                  <a:cubicBezTo>
                    <a:pt x="3332132" y="828745"/>
                    <a:pt x="3400748" y="830015"/>
                    <a:pt x="3465754" y="830015"/>
                  </a:cubicBezTo>
                  <a:cubicBezTo>
                    <a:pt x="3584930" y="832555"/>
                    <a:pt x="3700495" y="828745"/>
                    <a:pt x="3819671" y="832555"/>
                  </a:cubicBezTo>
                  <a:cubicBezTo>
                    <a:pt x="3917178" y="835095"/>
                    <a:pt x="4014686" y="835095"/>
                    <a:pt x="4112194" y="837635"/>
                  </a:cubicBezTo>
                  <a:cubicBezTo>
                    <a:pt x="4256650" y="841445"/>
                    <a:pt x="4401106" y="843985"/>
                    <a:pt x="4545562" y="845255"/>
                  </a:cubicBezTo>
                  <a:cubicBezTo>
                    <a:pt x="4599733" y="845255"/>
                    <a:pt x="4622406" y="843985"/>
                    <a:pt x="4642726" y="843985"/>
                  </a:cubicBezTo>
                  <a:close/>
                </a:path>
              </a:pathLst>
            </a:custGeom>
            <a:solidFill>
              <a:srgbClr val="252627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674608" y="1058174"/>
            <a:ext cx="12938784" cy="145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3"/>
              </a:lnSpc>
            </a:pPr>
            <a:r>
              <a:rPr lang="en-US" sz="10599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needs &amp; insights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5836" y="4368132"/>
            <a:ext cx="3371281" cy="162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They need...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5212" y="6139992"/>
            <a:ext cx="3952527" cy="2685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A more transparent,  genuine, and equal system to support international students in their college application journey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30221" y="4368132"/>
            <a:ext cx="4375595" cy="162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>
                <a:solidFill>
                  <a:srgbClr val="442816"/>
                </a:solidFill>
                <a:latin typeface="Balmy"/>
                <a:ea typeface="Balmy"/>
                <a:cs typeface="Balmy"/>
                <a:sym typeface="Balmy"/>
              </a:rPr>
              <a:t>It would be great if...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41755" y="6139992"/>
            <a:ext cx="3952527" cy="321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42816"/>
                </a:solidFill>
                <a:latin typeface="Childos Arabic Light"/>
                <a:ea typeface="Childos Arabic Light"/>
                <a:cs typeface="Childos Arabic Light"/>
                <a:sym typeface="Childos Arabic Light"/>
              </a:rPr>
              <a:t>There is some way for international students to reduce reliance on “middleman” counselors that lack standardization and personalization 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688548" y="5046113"/>
            <a:ext cx="4170865" cy="3779846"/>
          </a:xfrm>
          <a:custGeom>
            <a:avLst/>
            <a:gdLst/>
            <a:ahLst/>
            <a:cxnLst/>
            <a:rect r="r" b="b" t="t" l="l"/>
            <a:pathLst>
              <a:path h="3779846" w="4170865">
                <a:moveTo>
                  <a:pt x="0" y="0"/>
                </a:moveTo>
                <a:lnTo>
                  <a:pt x="4170865" y="0"/>
                </a:lnTo>
                <a:lnTo>
                  <a:pt x="4170865" y="3779846"/>
                </a:lnTo>
                <a:lnTo>
                  <a:pt x="0" y="3779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DAGTNbnUTMU</dc:identifier>
  <dcterms:modified xsi:type="dcterms:W3CDTF">2011-08-01T06:04:30Z</dcterms:modified>
  <cp:revision>1</cp:revision>
  <dc:title>Needingfinding report</dc:title>
</cp:coreProperties>
</file>